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324" r:id="rId3"/>
    <p:sldId id="325" r:id="rId4"/>
    <p:sldId id="259" r:id="rId5"/>
    <p:sldId id="262" r:id="rId6"/>
    <p:sldId id="326" r:id="rId7"/>
    <p:sldId id="345" r:id="rId8"/>
    <p:sldId id="327" r:id="rId9"/>
    <p:sldId id="328" r:id="rId10"/>
    <p:sldId id="336" r:id="rId11"/>
    <p:sldId id="329" r:id="rId12"/>
    <p:sldId id="346" r:id="rId13"/>
    <p:sldId id="347" r:id="rId14"/>
    <p:sldId id="348" r:id="rId15"/>
    <p:sldId id="332" r:id="rId16"/>
    <p:sldId id="353" r:id="rId17"/>
    <p:sldId id="276" r:id="rId18"/>
    <p:sldId id="277" r:id="rId19"/>
    <p:sldId id="284" r:id="rId20"/>
    <p:sldId id="342" r:id="rId21"/>
    <p:sldId id="278" r:id="rId22"/>
    <p:sldId id="341" r:id="rId23"/>
    <p:sldId id="351" r:id="rId24"/>
    <p:sldId id="281" r:id="rId25"/>
    <p:sldId id="321" r:id="rId26"/>
    <p:sldId id="322" r:id="rId27"/>
  </p:sldIdLst>
  <p:sldSz cx="9144000" cy="5143500" type="screen16x9"/>
  <p:notesSz cx="6858000" cy="9144000"/>
  <p:embeddedFontLst>
    <p:embeddedFont>
      <p:font typeface="Montserrat" panose="00000500000000000000" pitchFamily="2" charset="0"/>
      <p:regular r:id="rId29"/>
      <p:bold r:id="rId30"/>
      <p:italic r:id="rId31"/>
      <p:boldItalic r:id="rId32"/>
    </p:embeddedFont>
    <p:embeddedFont>
      <p:font typeface="Montserrat SemiBold" panose="000007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93" autoAdjust="0"/>
    <p:restoredTop sz="92164" autoAdjust="0"/>
  </p:normalViewPr>
  <p:slideViewPr>
    <p:cSldViewPr snapToGrid="0">
      <p:cViewPr varScale="1">
        <p:scale>
          <a:sx n="114" d="100"/>
          <a:sy n="114" d="100"/>
        </p:scale>
        <p:origin x="518"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CC5533-8147-474D-BD6E-29B6510C06A5}" type="doc">
      <dgm:prSet loTypeId="urn:microsoft.com/office/officeart/2005/8/layout/pyramid2" loCatId="list" qsTypeId="urn:microsoft.com/office/officeart/2005/8/quickstyle/simple1" qsCatId="simple" csTypeId="urn:microsoft.com/office/officeart/2005/8/colors/accent3_1" csCatId="accent3" phldr="1"/>
      <dgm:spPr/>
    </dgm:pt>
    <dgm:pt modelId="{FB1EB55E-2696-4340-93A0-9E9BD6851929}">
      <dgm:prSet phldrT="[Text]"/>
      <dgm:spPr/>
      <dgm:t>
        <a:bodyPr/>
        <a:lstStyle/>
        <a:p>
          <a:r>
            <a:rPr lang="en-US" dirty="0"/>
            <a:t>Tokenization</a:t>
          </a:r>
          <a:endParaRPr lang="en-IN" dirty="0"/>
        </a:p>
      </dgm:t>
    </dgm:pt>
    <dgm:pt modelId="{8F09CAA5-C5D0-4A75-96E5-C047D6AB6437}" type="parTrans" cxnId="{5AD1B884-FE8D-4B36-B0F1-8596622C95C8}">
      <dgm:prSet/>
      <dgm:spPr/>
      <dgm:t>
        <a:bodyPr/>
        <a:lstStyle/>
        <a:p>
          <a:endParaRPr lang="en-IN"/>
        </a:p>
      </dgm:t>
    </dgm:pt>
    <dgm:pt modelId="{B7A07A0F-5DCA-4F41-8379-6ACEE02BF46D}" type="sibTrans" cxnId="{5AD1B884-FE8D-4B36-B0F1-8596622C95C8}">
      <dgm:prSet/>
      <dgm:spPr/>
      <dgm:t>
        <a:bodyPr/>
        <a:lstStyle/>
        <a:p>
          <a:endParaRPr lang="en-IN"/>
        </a:p>
      </dgm:t>
    </dgm:pt>
    <dgm:pt modelId="{F1B9522E-5010-4337-A1D0-890A78AF244B}">
      <dgm:prSet phldrT="[Text]"/>
      <dgm:spPr/>
      <dgm:t>
        <a:bodyPr/>
        <a:lstStyle/>
        <a:p>
          <a:r>
            <a:rPr lang="en-US" dirty="0"/>
            <a:t>Lemmatization</a:t>
          </a:r>
          <a:endParaRPr lang="en-IN" dirty="0"/>
        </a:p>
      </dgm:t>
    </dgm:pt>
    <dgm:pt modelId="{205B052C-5040-4453-B768-4943DEBBD402}" type="parTrans" cxnId="{EE12E550-6421-423C-A654-56331CACE19F}">
      <dgm:prSet/>
      <dgm:spPr/>
      <dgm:t>
        <a:bodyPr/>
        <a:lstStyle/>
        <a:p>
          <a:endParaRPr lang="en-IN"/>
        </a:p>
      </dgm:t>
    </dgm:pt>
    <dgm:pt modelId="{7C0BB258-6BC1-49C6-8CA7-0A48416E6613}" type="sibTrans" cxnId="{EE12E550-6421-423C-A654-56331CACE19F}">
      <dgm:prSet/>
      <dgm:spPr/>
      <dgm:t>
        <a:bodyPr/>
        <a:lstStyle/>
        <a:p>
          <a:endParaRPr lang="en-IN"/>
        </a:p>
      </dgm:t>
    </dgm:pt>
    <dgm:pt modelId="{BA4584E1-9425-423D-A5A3-315D75D4577E}">
      <dgm:prSet phldrT="[Text]"/>
      <dgm:spPr/>
      <dgm:t>
        <a:bodyPr/>
        <a:lstStyle/>
        <a:p>
          <a:r>
            <a:rPr lang="en-US" dirty="0"/>
            <a:t>Vectorization</a:t>
          </a:r>
          <a:endParaRPr lang="en-IN" dirty="0"/>
        </a:p>
      </dgm:t>
    </dgm:pt>
    <dgm:pt modelId="{3D0C75AC-7FD8-433C-9852-37AF48B5640E}" type="parTrans" cxnId="{7E6BBF0B-EF26-4066-BB20-AD0F10BB39F7}">
      <dgm:prSet/>
      <dgm:spPr/>
      <dgm:t>
        <a:bodyPr/>
        <a:lstStyle/>
        <a:p>
          <a:endParaRPr lang="en-IN"/>
        </a:p>
      </dgm:t>
    </dgm:pt>
    <dgm:pt modelId="{A48808E1-51F1-418C-8849-300098E0B62C}" type="sibTrans" cxnId="{7E6BBF0B-EF26-4066-BB20-AD0F10BB39F7}">
      <dgm:prSet/>
      <dgm:spPr/>
      <dgm:t>
        <a:bodyPr/>
        <a:lstStyle/>
        <a:p>
          <a:endParaRPr lang="en-IN"/>
        </a:p>
      </dgm:t>
    </dgm:pt>
    <dgm:pt modelId="{3D652089-30D3-40CD-A32D-1E33FF81AEE0}" type="pres">
      <dgm:prSet presAssocID="{48CC5533-8147-474D-BD6E-29B6510C06A5}" presName="compositeShape" presStyleCnt="0">
        <dgm:presLayoutVars>
          <dgm:dir/>
          <dgm:resizeHandles/>
        </dgm:presLayoutVars>
      </dgm:prSet>
      <dgm:spPr/>
    </dgm:pt>
    <dgm:pt modelId="{CBCF6E10-23E1-4F86-82B3-5F65D9F70192}" type="pres">
      <dgm:prSet presAssocID="{48CC5533-8147-474D-BD6E-29B6510C06A5}" presName="pyramid" presStyleLbl="node1" presStyleIdx="0" presStyleCnt="1"/>
      <dgm:spPr/>
    </dgm:pt>
    <dgm:pt modelId="{31456D6D-3D6A-40C1-8490-96BF612AE8CC}" type="pres">
      <dgm:prSet presAssocID="{48CC5533-8147-474D-BD6E-29B6510C06A5}" presName="theList" presStyleCnt="0"/>
      <dgm:spPr/>
    </dgm:pt>
    <dgm:pt modelId="{80BD8E39-3D23-46B1-903F-7D27B4752DAA}" type="pres">
      <dgm:prSet presAssocID="{FB1EB55E-2696-4340-93A0-9E9BD6851929}" presName="aNode" presStyleLbl="fgAcc1" presStyleIdx="0" presStyleCnt="3">
        <dgm:presLayoutVars>
          <dgm:bulletEnabled val="1"/>
        </dgm:presLayoutVars>
      </dgm:prSet>
      <dgm:spPr/>
    </dgm:pt>
    <dgm:pt modelId="{2905E92B-944B-493A-AEEB-2AC71763D0D8}" type="pres">
      <dgm:prSet presAssocID="{FB1EB55E-2696-4340-93A0-9E9BD6851929}" presName="aSpace" presStyleCnt="0"/>
      <dgm:spPr/>
    </dgm:pt>
    <dgm:pt modelId="{6BC42E4D-A611-4621-AD95-07FBE3166C6E}" type="pres">
      <dgm:prSet presAssocID="{F1B9522E-5010-4337-A1D0-890A78AF244B}" presName="aNode" presStyleLbl="fgAcc1" presStyleIdx="1" presStyleCnt="3">
        <dgm:presLayoutVars>
          <dgm:bulletEnabled val="1"/>
        </dgm:presLayoutVars>
      </dgm:prSet>
      <dgm:spPr/>
    </dgm:pt>
    <dgm:pt modelId="{06BB52BB-51AD-4DD2-A139-AB3901191F59}" type="pres">
      <dgm:prSet presAssocID="{F1B9522E-5010-4337-A1D0-890A78AF244B}" presName="aSpace" presStyleCnt="0"/>
      <dgm:spPr/>
    </dgm:pt>
    <dgm:pt modelId="{E71B4F34-0C21-42CD-90F1-FC4F0BBABDD6}" type="pres">
      <dgm:prSet presAssocID="{BA4584E1-9425-423D-A5A3-315D75D4577E}" presName="aNode" presStyleLbl="fgAcc1" presStyleIdx="2" presStyleCnt="3">
        <dgm:presLayoutVars>
          <dgm:bulletEnabled val="1"/>
        </dgm:presLayoutVars>
      </dgm:prSet>
      <dgm:spPr/>
    </dgm:pt>
    <dgm:pt modelId="{F0639906-4991-4ACD-8700-D8B8934C054F}" type="pres">
      <dgm:prSet presAssocID="{BA4584E1-9425-423D-A5A3-315D75D4577E}" presName="aSpace" presStyleCnt="0"/>
      <dgm:spPr/>
    </dgm:pt>
  </dgm:ptLst>
  <dgm:cxnLst>
    <dgm:cxn modelId="{7E6BBF0B-EF26-4066-BB20-AD0F10BB39F7}" srcId="{48CC5533-8147-474D-BD6E-29B6510C06A5}" destId="{BA4584E1-9425-423D-A5A3-315D75D4577E}" srcOrd="2" destOrd="0" parTransId="{3D0C75AC-7FD8-433C-9852-37AF48B5640E}" sibTransId="{A48808E1-51F1-418C-8849-300098E0B62C}"/>
    <dgm:cxn modelId="{A13C7917-0797-4FF6-BD4F-D242C36A9B47}" type="presOf" srcId="{FB1EB55E-2696-4340-93A0-9E9BD6851929}" destId="{80BD8E39-3D23-46B1-903F-7D27B4752DAA}" srcOrd="0" destOrd="0" presId="urn:microsoft.com/office/officeart/2005/8/layout/pyramid2"/>
    <dgm:cxn modelId="{D7F56E35-30B7-42E2-AC18-3F17613A99F3}" type="presOf" srcId="{F1B9522E-5010-4337-A1D0-890A78AF244B}" destId="{6BC42E4D-A611-4621-AD95-07FBE3166C6E}" srcOrd="0" destOrd="0" presId="urn:microsoft.com/office/officeart/2005/8/layout/pyramid2"/>
    <dgm:cxn modelId="{A475113E-153F-49A3-9CE3-4338E9A802C7}" type="presOf" srcId="{48CC5533-8147-474D-BD6E-29B6510C06A5}" destId="{3D652089-30D3-40CD-A32D-1E33FF81AEE0}" srcOrd="0" destOrd="0" presId="urn:microsoft.com/office/officeart/2005/8/layout/pyramid2"/>
    <dgm:cxn modelId="{EE12E550-6421-423C-A654-56331CACE19F}" srcId="{48CC5533-8147-474D-BD6E-29B6510C06A5}" destId="{F1B9522E-5010-4337-A1D0-890A78AF244B}" srcOrd="1" destOrd="0" parTransId="{205B052C-5040-4453-B768-4943DEBBD402}" sibTransId="{7C0BB258-6BC1-49C6-8CA7-0A48416E6613}"/>
    <dgm:cxn modelId="{5AD1B884-FE8D-4B36-B0F1-8596622C95C8}" srcId="{48CC5533-8147-474D-BD6E-29B6510C06A5}" destId="{FB1EB55E-2696-4340-93A0-9E9BD6851929}" srcOrd="0" destOrd="0" parTransId="{8F09CAA5-C5D0-4A75-96E5-C047D6AB6437}" sibTransId="{B7A07A0F-5DCA-4F41-8379-6ACEE02BF46D}"/>
    <dgm:cxn modelId="{3E5032D3-7D4A-41DE-B8F9-EF9E8C0F516F}" type="presOf" srcId="{BA4584E1-9425-423D-A5A3-315D75D4577E}" destId="{E71B4F34-0C21-42CD-90F1-FC4F0BBABDD6}" srcOrd="0" destOrd="0" presId="urn:microsoft.com/office/officeart/2005/8/layout/pyramid2"/>
    <dgm:cxn modelId="{AB0D6132-632A-4C2E-A564-3B5E184F6A38}" type="presParOf" srcId="{3D652089-30D3-40CD-A32D-1E33FF81AEE0}" destId="{CBCF6E10-23E1-4F86-82B3-5F65D9F70192}" srcOrd="0" destOrd="0" presId="urn:microsoft.com/office/officeart/2005/8/layout/pyramid2"/>
    <dgm:cxn modelId="{77165A3B-4BA2-4C52-864F-F0D55F5D2CAC}" type="presParOf" srcId="{3D652089-30D3-40CD-A32D-1E33FF81AEE0}" destId="{31456D6D-3D6A-40C1-8490-96BF612AE8CC}" srcOrd="1" destOrd="0" presId="urn:microsoft.com/office/officeart/2005/8/layout/pyramid2"/>
    <dgm:cxn modelId="{2D496F15-0763-47AE-910A-04238937CD7F}" type="presParOf" srcId="{31456D6D-3D6A-40C1-8490-96BF612AE8CC}" destId="{80BD8E39-3D23-46B1-903F-7D27B4752DAA}" srcOrd="0" destOrd="0" presId="urn:microsoft.com/office/officeart/2005/8/layout/pyramid2"/>
    <dgm:cxn modelId="{B2A018EA-92B6-4F62-BCAD-B2337B850C3E}" type="presParOf" srcId="{31456D6D-3D6A-40C1-8490-96BF612AE8CC}" destId="{2905E92B-944B-493A-AEEB-2AC71763D0D8}" srcOrd="1" destOrd="0" presId="urn:microsoft.com/office/officeart/2005/8/layout/pyramid2"/>
    <dgm:cxn modelId="{B4B55D2D-D32D-46B0-B048-41B93F69F524}" type="presParOf" srcId="{31456D6D-3D6A-40C1-8490-96BF612AE8CC}" destId="{6BC42E4D-A611-4621-AD95-07FBE3166C6E}" srcOrd="2" destOrd="0" presId="urn:microsoft.com/office/officeart/2005/8/layout/pyramid2"/>
    <dgm:cxn modelId="{FE0A79BD-CC5D-47C4-B4E0-14FADBA28857}" type="presParOf" srcId="{31456D6D-3D6A-40C1-8490-96BF612AE8CC}" destId="{06BB52BB-51AD-4DD2-A139-AB3901191F59}" srcOrd="3" destOrd="0" presId="urn:microsoft.com/office/officeart/2005/8/layout/pyramid2"/>
    <dgm:cxn modelId="{ECA436E4-C4CD-4A75-9A5B-AA2561FE1845}" type="presParOf" srcId="{31456D6D-3D6A-40C1-8490-96BF612AE8CC}" destId="{E71B4F34-0C21-42CD-90F1-FC4F0BBABDD6}" srcOrd="4" destOrd="0" presId="urn:microsoft.com/office/officeart/2005/8/layout/pyramid2"/>
    <dgm:cxn modelId="{EE804DFD-1534-4950-A337-4B8172AF9EBC}" type="presParOf" srcId="{31456D6D-3D6A-40C1-8490-96BF612AE8CC}" destId="{F0639906-4991-4ACD-8700-D8B8934C054F}"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CF6E10-23E1-4F86-82B3-5F65D9F70192}">
      <dsp:nvSpPr>
        <dsp:cNvPr id="0" name=""/>
        <dsp:cNvSpPr/>
      </dsp:nvSpPr>
      <dsp:spPr>
        <a:xfrm>
          <a:off x="960676" y="0"/>
          <a:ext cx="3060699" cy="3060699"/>
        </a:xfrm>
        <a:prstGeom prst="triangle">
          <a:avLst/>
        </a:prstGeom>
        <a:solidFill>
          <a:schemeClr val="lt1">
            <a:hueOff val="0"/>
            <a:satOff val="0"/>
            <a:lumOff val="0"/>
            <a:alphaOff val="0"/>
          </a:schemeClr>
        </a:solidFill>
        <a:ln w="2540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BD8E39-3D23-46B1-903F-7D27B4752DAA}">
      <dsp:nvSpPr>
        <dsp:cNvPr id="0" name=""/>
        <dsp:cNvSpPr/>
      </dsp:nvSpPr>
      <dsp:spPr>
        <a:xfrm>
          <a:off x="2491025" y="307713"/>
          <a:ext cx="1989454" cy="724524"/>
        </a:xfrm>
        <a:prstGeom prst="round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Tokenization</a:t>
          </a:r>
          <a:endParaRPr lang="en-IN" sz="1900" kern="1200" dirty="0"/>
        </a:p>
      </dsp:txBody>
      <dsp:txXfrm>
        <a:off x="2526393" y="343081"/>
        <a:ext cx="1918718" cy="653788"/>
      </dsp:txXfrm>
    </dsp:sp>
    <dsp:sp modelId="{6BC42E4D-A611-4621-AD95-07FBE3166C6E}">
      <dsp:nvSpPr>
        <dsp:cNvPr id="0" name=""/>
        <dsp:cNvSpPr/>
      </dsp:nvSpPr>
      <dsp:spPr>
        <a:xfrm>
          <a:off x="2491025" y="1122804"/>
          <a:ext cx="1989454" cy="724524"/>
        </a:xfrm>
        <a:prstGeom prst="round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Lemmatization</a:t>
          </a:r>
          <a:endParaRPr lang="en-IN" sz="1900" kern="1200" dirty="0"/>
        </a:p>
      </dsp:txBody>
      <dsp:txXfrm>
        <a:off x="2526393" y="1158172"/>
        <a:ext cx="1918718" cy="653788"/>
      </dsp:txXfrm>
    </dsp:sp>
    <dsp:sp modelId="{E71B4F34-0C21-42CD-90F1-FC4F0BBABDD6}">
      <dsp:nvSpPr>
        <dsp:cNvPr id="0" name=""/>
        <dsp:cNvSpPr/>
      </dsp:nvSpPr>
      <dsp:spPr>
        <a:xfrm>
          <a:off x="2491025" y="1937894"/>
          <a:ext cx="1989454" cy="724524"/>
        </a:xfrm>
        <a:prstGeom prst="roundRect">
          <a:avLst/>
        </a:prstGeom>
        <a:solidFill>
          <a:schemeClr val="accent3">
            <a:alpha val="90000"/>
            <a:tint val="4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Vectorization</a:t>
          </a:r>
          <a:endParaRPr lang="en-IN" sz="1900" kern="1200" dirty="0"/>
        </a:p>
      </dsp:txBody>
      <dsp:txXfrm>
        <a:off x="2526393" y="1973262"/>
        <a:ext cx="1918718" cy="65378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7931588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71637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702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8944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7263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844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155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080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9518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1434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9" name="Google Shape;9;p1"/>
          <p:cNvPicPr preferRelativeResize="0"/>
          <p:nvPr/>
        </p:nvPicPr>
        <p:blipFill rotWithShape="1">
          <a:blip r:embed="rId11">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4" name="TextBox 3">
            <a:extLst>
              <a:ext uri="{FF2B5EF4-FFF2-40B4-BE49-F238E27FC236}">
                <a16:creationId xmlns:a16="http://schemas.microsoft.com/office/drawing/2014/main" id="{3E868654-E0B0-48D9-B573-3B503F180D04}"/>
              </a:ext>
            </a:extLst>
          </p:cNvPr>
          <p:cNvSpPr txBox="1"/>
          <p:nvPr/>
        </p:nvSpPr>
        <p:spPr>
          <a:xfrm>
            <a:off x="1483242" y="690615"/>
            <a:ext cx="6177516" cy="830997"/>
          </a:xfrm>
          <a:prstGeom prst="rect">
            <a:avLst/>
          </a:prstGeom>
          <a:noFill/>
        </p:spPr>
        <p:txBody>
          <a:bodyPr wrap="square" rtlCol="0">
            <a:spAutoFit/>
          </a:bodyPr>
          <a:lstStyle/>
          <a:p>
            <a:pPr algn="ctr"/>
            <a:r>
              <a:rPr lang="en-US" sz="4800" b="1" dirty="0">
                <a:solidFill>
                  <a:schemeClr val="tx1"/>
                </a:solidFill>
                <a:latin typeface="+mj-lt"/>
              </a:rPr>
              <a:t>Capstone Project - 3</a:t>
            </a:r>
            <a:endParaRPr lang="en-IN" sz="4800" b="1" dirty="0">
              <a:solidFill>
                <a:schemeClr val="tx1"/>
              </a:solidFill>
              <a:latin typeface="+mj-lt"/>
            </a:endParaRPr>
          </a:p>
        </p:txBody>
      </p:sp>
      <p:sp>
        <p:nvSpPr>
          <p:cNvPr id="5" name="TextBox 4">
            <a:extLst>
              <a:ext uri="{FF2B5EF4-FFF2-40B4-BE49-F238E27FC236}">
                <a16:creationId xmlns:a16="http://schemas.microsoft.com/office/drawing/2014/main" id="{F4F939AB-315E-4895-9933-C2639F667666}"/>
              </a:ext>
            </a:extLst>
          </p:cNvPr>
          <p:cNvSpPr txBox="1"/>
          <p:nvPr/>
        </p:nvSpPr>
        <p:spPr>
          <a:xfrm>
            <a:off x="303028" y="1646717"/>
            <a:ext cx="8537944" cy="1077218"/>
          </a:xfrm>
          <a:prstGeom prst="rect">
            <a:avLst/>
          </a:prstGeom>
          <a:noFill/>
        </p:spPr>
        <p:txBody>
          <a:bodyPr wrap="square" rtlCol="0">
            <a:spAutoFit/>
          </a:bodyPr>
          <a:lstStyle/>
          <a:p>
            <a:pPr algn="ctr"/>
            <a:r>
              <a:rPr lang="en-US" sz="3200" b="1" dirty="0">
                <a:solidFill>
                  <a:schemeClr val="accent3">
                    <a:lumMod val="50000"/>
                  </a:schemeClr>
                </a:solidFill>
                <a:latin typeface="+mj-lt"/>
              </a:rPr>
              <a:t>Project Title – Coronavirus Tweet Sentiment Analysis</a:t>
            </a:r>
            <a:endParaRPr lang="en-IN" sz="3200" b="1" dirty="0">
              <a:solidFill>
                <a:schemeClr val="accent3">
                  <a:lumMod val="50000"/>
                </a:schemeClr>
              </a:solidFill>
              <a:latin typeface="+mj-lt"/>
            </a:endParaRPr>
          </a:p>
        </p:txBody>
      </p:sp>
      <p:sp>
        <p:nvSpPr>
          <p:cNvPr id="8" name="TextBox 7">
            <a:extLst>
              <a:ext uri="{FF2B5EF4-FFF2-40B4-BE49-F238E27FC236}">
                <a16:creationId xmlns:a16="http://schemas.microsoft.com/office/drawing/2014/main" id="{4956D35E-BF95-4DAB-A579-D4C2E47C8B53}"/>
              </a:ext>
            </a:extLst>
          </p:cNvPr>
          <p:cNvSpPr txBox="1"/>
          <p:nvPr/>
        </p:nvSpPr>
        <p:spPr>
          <a:xfrm>
            <a:off x="2078665" y="2908696"/>
            <a:ext cx="4986669" cy="1795363"/>
          </a:xfrm>
          <a:prstGeom prst="rect">
            <a:avLst/>
          </a:prstGeom>
          <a:noFill/>
        </p:spPr>
        <p:txBody>
          <a:bodyPr wrap="square" rtlCol="0">
            <a:spAutoFit/>
          </a:bodyPr>
          <a:lstStyle/>
          <a:p>
            <a:pPr algn="ctr">
              <a:lnSpc>
                <a:spcPct val="150000"/>
              </a:lnSpc>
            </a:pPr>
            <a:r>
              <a:rPr lang="en-US" sz="2200" b="1" u="sng" dirty="0">
                <a:solidFill>
                  <a:schemeClr val="bg1">
                    <a:lumMod val="75000"/>
                  </a:schemeClr>
                </a:solidFill>
              </a:rPr>
              <a:t>Team Members</a:t>
            </a:r>
          </a:p>
          <a:p>
            <a:pPr algn="ctr">
              <a:lnSpc>
                <a:spcPct val="150000"/>
              </a:lnSpc>
            </a:pPr>
            <a:r>
              <a:rPr lang="en-US" sz="1800" b="1" dirty="0" err="1">
                <a:solidFill>
                  <a:schemeClr val="bg1">
                    <a:lumMod val="75000"/>
                  </a:schemeClr>
                </a:solidFill>
              </a:rPr>
              <a:t>Manjusree</a:t>
            </a:r>
            <a:r>
              <a:rPr lang="en-US" sz="1800" b="1" dirty="0">
                <a:solidFill>
                  <a:schemeClr val="bg1">
                    <a:lumMod val="75000"/>
                  </a:schemeClr>
                </a:solidFill>
              </a:rPr>
              <a:t> K C</a:t>
            </a:r>
            <a:endParaRPr lang="en-IN" sz="1800" b="1" dirty="0">
              <a:solidFill>
                <a:schemeClr val="bg1">
                  <a:lumMod val="75000"/>
                </a:schemeClr>
              </a:solidFill>
            </a:endParaRPr>
          </a:p>
          <a:p>
            <a:pPr algn="ctr">
              <a:lnSpc>
                <a:spcPct val="150000"/>
              </a:lnSpc>
            </a:pPr>
            <a:r>
              <a:rPr lang="en-US" sz="1800" b="1" dirty="0" err="1">
                <a:solidFill>
                  <a:schemeClr val="bg1">
                    <a:lumMod val="75000"/>
                  </a:schemeClr>
                </a:solidFill>
              </a:rPr>
              <a:t>Nivya</a:t>
            </a:r>
            <a:r>
              <a:rPr lang="en-US" sz="1800" b="1" dirty="0">
                <a:solidFill>
                  <a:schemeClr val="bg1">
                    <a:lumMod val="75000"/>
                  </a:schemeClr>
                </a:solidFill>
              </a:rPr>
              <a:t> T</a:t>
            </a:r>
          </a:p>
          <a:p>
            <a:pPr algn="ctr">
              <a:lnSpc>
                <a:spcPct val="150000"/>
              </a:lnSpc>
            </a:pPr>
            <a:r>
              <a:rPr lang="en-US" sz="1800" b="1" dirty="0" err="1">
                <a:solidFill>
                  <a:schemeClr val="bg1">
                    <a:lumMod val="75000"/>
                  </a:schemeClr>
                </a:solidFill>
              </a:rPr>
              <a:t>Shaurabh</a:t>
            </a:r>
            <a:r>
              <a:rPr lang="en-US" sz="1800" b="1" dirty="0">
                <a:solidFill>
                  <a:schemeClr val="bg1">
                    <a:lumMod val="75000"/>
                  </a:schemeClr>
                </a:solidFill>
              </a:rPr>
              <a:t> Pandey</a:t>
            </a:r>
          </a:p>
        </p:txBody>
      </p:sp>
    </p:spTree>
  </p:cSld>
  <p:clrMapOvr>
    <a:masterClrMapping/>
  </p:clrMapOvr>
  <mc:AlternateContent xmlns:mc="http://schemas.openxmlformats.org/markup-compatibility/2006" xmlns:p14="http://schemas.microsoft.com/office/powerpoint/2010/main">
    <mc:Choice Requires="p14">
      <p:transition spd="slow" p14:dur="2000" advTm="7545"/>
    </mc:Choice>
    <mc:Fallback xmlns="">
      <p:transition spd="slow" advTm="75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90BF7A-EC7F-4252-9730-5C59E43A9E98}"/>
              </a:ext>
            </a:extLst>
          </p:cNvPr>
          <p:cNvSpPr>
            <a:spLocks noGrp="1"/>
          </p:cNvSpPr>
          <p:nvPr>
            <p:ph type="title"/>
          </p:nvPr>
        </p:nvSpPr>
        <p:spPr>
          <a:xfrm>
            <a:off x="311700" y="139149"/>
            <a:ext cx="8482256" cy="454939"/>
          </a:xfrm>
        </p:spPr>
        <p:txBody>
          <a:bodyPr/>
          <a:lstStyle/>
          <a:p>
            <a:pPr algn="ctr"/>
            <a:r>
              <a:rPr lang="en-IN" sz="3200" b="1" dirty="0"/>
              <a:t>DATE ANALYSIS</a:t>
            </a:r>
          </a:p>
        </p:txBody>
      </p:sp>
      <p:sp>
        <p:nvSpPr>
          <p:cNvPr id="8" name="TextBox 7">
            <a:extLst>
              <a:ext uri="{FF2B5EF4-FFF2-40B4-BE49-F238E27FC236}">
                <a16:creationId xmlns:a16="http://schemas.microsoft.com/office/drawing/2014/main" id="{371D0694-4DC8-4B38-B390-DCAE4E557245}"/>
              </a:ext>
            </a:extLst>
          </p:cNvPr>
          <p:cNvSpPr txBox="1"/>
          <p:nvPr/>
        </p:nvSpPr>
        <p:spPr>
          <a:xfrm>
            <a:off x="658758" y="4122883"/>
            <a:ext cx="3422135" cy="646331"/>
          </a:xfrm>
          <a:prstGeom prst="rect">
            <a:avLst/>
          </a:prstGeom>
          <a:noFill/>
        </p:spPr>
        <p:txBody>
          <a:bodyPr wrap="square" rtlCol="0">
            <a:spAutoFit/>
          </a:bodyPr>
          <a:lstStyle/>
          <a:p>
            <a:pPr algn="just"/>
            <a:r>
              <a:rPr lang="en-IN" sz="1200" dirty="0">
                <a:solidFill>
                  <a:schemeClr val="bg1">
                    <a:lumMod val="75000"/>
                  </a:schemeClr>
                </a:solidFill>
              </a:rPr>
              <a:t>Majority of the tweets in our record are from the month of march whereas for all other months the number of tweets are more or less constant.</a:t>
            </a:r>
          </a:p>
        </p:txBody>
      </p:sp>
      <p:sp>
        <p:nvSpPr>
          <p:cNvPr id="10" name="TextBox 9">
            <a:extLst>
              <a:ext uri="{FF2B5EF4-FFF2-40B4-BE49-F238E27FC236}">
                <a16:creationId xmlns:a16="http://schemas.microsoft.com/office/drawing/2014/main" id="{E49EC4F0-12B4-4604-BCF5-AF44C69FD4F3}"/>
              </a:ext>
            </a:extLst>
          </p:cNvPr>
          <p:cNvSpPr txBox="1"/>
          <p:nvPr/>
        </p:nvSpPr>
        <p:spPr>
          <a:xfrm>
            <a:off x="4951577" y="4057920"/>
            <a:ext cx="3275691" cy="830997"/>
          </a:xfrm>
          <a:prstGeom prst="rect">
            <a:avLst/>
          </a:prstGeom>
          <a:noFill/>
        </p:spPr>
        <p:txBody>
          <a:bodyPr wrap="square" rtlCol="0">
            <a:spAutoFit/>
          </a:bodyPr>
          <a:lstStyle/>
          <a:p>
            <a:pPr algn="just"/>
            <a:r>
              <a:rPr lang="en-IN" sz="1200" dirty="0">
                <a:solidFill>
                  <a:schemeClr val="bg1">
                    <a:lumMod val="75000"/>
                  </a:schemeClr>
                </a:solidFill>
              </a:rPr>
              <a:t>In the month of march from around the start of second week we can see a rise in number of both positive and negative tweets, and this continues till around 26</a:t>
            </a:r>
            <a:r>
              <a:rPr lang="en-IN" sz="1200" baseline="30000" dirty="0">
                <a:solidFill>
                  <a:schemeClr val="bg1">
                    <a:lumMod val="75000"/>
                  </a:schemeClr>
                </a:solidFill>
              </a:rPr>
              <a:t>th</a:t>
            </a:r>
            <a:r>
              <a:rPr lang="en-IN" sz="1200" dirty="0">
                <a:solidFill>
                  <a:schemeClr val="bg1">
                    <a:lumMod val="75000"/>
                  </a:schemeClr>
                </a:solidFill>
              </a:rPr>
              <a:t> of march.</a:t>
            </a:r>
          </a:p>
        </p:txBody>
      </p:sp>
      <p:pic>
        <p:nvPicPr>
          <p:cNvPr id="7170" name="Picture 2">
            <a:extLst>
              <a:ext uri="{FF2B5EF4-FFF2-40B4-BE49-F238E27FC236}">
                <a16:creationId xmlns:a16="http://schemas.microsoft.com/office/drawing/2014/main" id="{6AEAA96D-B08B-4C52-A630-7B936007F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45" y="804656"/>
            <a:ext cx="3447053" cy="32532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62950D2-C4C4-4FAB-91E7-6C9CA5060C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19268"/>
            <a:ext cx="3832218" cy="3403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639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90BF7A-EC7F-4252-9730-5C59E43A9E98}"/>
              </a:ext>
            </a:extLst>
          </p:cNvPr>
          <p:cNvSpPr>
            <a:spLocks noGrp="1"/>
          </p:cNvSpPr>
          <p:nvPr>
            <p:ph type="title"/>
          </p:nvPr>
        </p:nvSpPr>
        <p:spPr>
          <a:xfrm>
            <a:off x="5221273" y="1412315"/>
            <a:ext cx="3209714" cy="534441"/>
          </a:xfrm>
        </p:spPr>
        <p:txBody>
          <a:bodyPr/>
          <a:lstStyle/>
          <a:p>
            <a:r>
              <a:rPr lang="en-IN" sz="2000" b="1" dirty="0"/>
              <a:t>Tweets Analysis (Words)</a:t>
            </a:r>
          </a:p>
        </p:txBody>
      </p:sp>
      <p:pic>
        <p:nvPicPr>
          <p:cNvPr id="4" name="Picture 3">
            <a:extLst>
              <a:ext uri="{FF2B5EF4-FFF2-40B4-BE49-F238E27FC236}">
                <a16:creationId xmlns:a16="http://schemas.microsoft.com/office/drawing/2014/main" id="{58D3E1DF-4580-47B0-8C14-3E122E235193}"/>
              </a:ext>
            </a:extLst>
          </p:cNvPr>
          <p:cNvPicPr>
            <a:picLocks noChangeAspect="1"/>
          </p:cNvPicPr>
          <p:nvPr/>
        </p:nvPicPr>
        <p:blipFill>
          <a:blip r:embed="rId2"/>
          <a:stretch>
            <a:fillRect/>
          </a:stretch>
        </p:blipFill>
        <p:spPr>
          <a:xfrm>
            <a:off x="4518784" y="1946756"/>
            <a:ext cx="4614693" cy="1512000"/>
          </a:xfrm>
          <a:prstGeom prst="rect">
            <a:avLst/>
          </a:prstGeom>
        </p:spPr>
      </p:pic>
      <p:pic>
        <p:nvPicPr>
          <p:cNvPr id="5" name="Picture 4"/>
          <p:cNvPicPr>
            <a:picLocks noChangeAspect="1"/>
          </p:cNvPicPr>
          <p:nvPr/>
        </p:nvPicPr>
        <p:blipFill>
          <a:blip r:embed="rId3"/>
          <a:stretch>
            <a:fillRect/>
          </a:stretch>
        </p:blipFill>
        <p:spPr>
          <a:xfrm>
            <a:off x="0" y="3458756"/>
            <a:ext cx="4788000" cy="1519392"/>
          </a:xfrm>
          <a:prstGeom prst="rect">
            <a:avLst/>
          </a:prstGeom>
        </p:spPr>
      </p:pic>
      <p:pic>
        <p:nvPicPr>
          <p:cNvPr id="7" name="Picture 6"/>
          <p:cNvPicPr>
            <a:picLocks noChangeAspect="1"/>
          </p:cNvPicPr>
          <p:nvPr/>
        </p:nvPicPr>
        <p:blipFill>
          <a:blip r:embed="rId4"/>
          <a:stretch>
            <a:fillRect/>
          </a:stretch>
        </p:blipFill>
        <p:spPr>
          <a:xfrm>
            <a:off x="-1" y="447900"/>
            <a:ext cx="4788000" cy="1513008"/>
          </a:xfrm>
          <a:prstGeom prst="rect">
            <a:avLst/>
          </a:prstGeom>
        </p:spPr>
      </p:pic>
      <p:sp>
        <p:nvSpPr>
          <p:cNvPr id="9" name="Rectangle 8"/>
          <p:cNvSpPr/>
          <p:nvPr/>
        </p:nvSpPr>
        <p:spPr>
          <a:xfrm>
            <a:off x="486548" y="63536"/>
            <a:ext cx="3575018" cy="400110"/>
          </a:xfrm>
          <a:prstGeom prst="rect">
            <a:avLst/>
          </a:prstGeom>
        </p:spPr>
        <p:txBody>
          <a:bodyPr wrap="none">
            <a:spAutoFit/>
          </a:bodyPr>
          <a:lstStyle/>
          <a:p>
            <a:r>
              <a:rPr lang="en-IN" sz="2000" b="1" dirty="0">
                <a:solidFill>
                  <a:srgbClr val="CC0000"/>
                </a:solidFill>
              </a:rPr>
              <a:t>Tweets Analysis (Hashtags)</a:t>
            </a:r>
            <a:endParaRPr lang="en-IN" dirty="0"/>
          </a:p>
        </p:txBody>
      </p:sp>
      <p:sp>
        <p:nvSpPr>
          <p:cNvPr id="10" name="Rectangle 9"/>
          <p:cNvSpPr/>
          <p:nvPr/>
        </p:nvSpPr>
        <p:spPr>
          <a:xfrm>
            <a:off x="588855" y="3058646"/>
            <a:ext cx="3544560" cy="400110"/>
          </a:xfrm>
          <a:prstGeom prst="rect">
            <a:avLst/>
          </a:prstGeom>
        </p:spPr>
        <p:txBody>
          <a:bodyPr wrap="none">
            <a:spAutoFit/>
          </a:bodyPr>
          <a:lstStyle/>
          <a:p>
            <a:r>
              <a:rPr lang="en-IN" sz="2000" b="1" dirty="0">
                <a:solidFill>
                  <a:srgbClr val="CC0000"/>
                </a:solidFill>
              </a:rPr>
              <a:t>Tweets Analysis (Mentions)</a:t>
            </a:r>
            <a:endParaRPr lang="en-IN" dirty="0"/>
          </a:p>
        </p:txBody>
      </p:sp>
    </p:spTree>
    <p:extLst>
      <p:ext uri="{BB962C8B-B14F-4D97-AF65-F5344CB8AC3E}">
        <p14:creationId xmlns:p14="http://schemas.microsoft.com/office/powerpoint/2010/main" val="3492154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F8E52-628A-41EA-AB45-8E34EA4AEFD5}"/>
              </a:ext>
            </a:extLst>
          </p:cNvPr>
          <p:cNvSpPr>
            <a:spLocks noGrp="1"/>
          </p:cNvSpPr>
          <p:nvPr>
            <p:ph type="title"/>
          </p:nvPr>
        </p:nvSpPr>
        <p:spPr>
          <a:xfrm>
            <a:off x="305169" y="234871"/>
            <a:ext cx="8520600" cy="572700"/>
          </a:xfrm>
        </p:spPr>
        <p:txBody>
          <a:bodyPr/>
          <a:lstStyle/>
          <a:p>
            <a:pPr algn="ctr"/>
            <a:r>
              <a:rPr lang="en-US" sz="3200" b="1" dirty="0">
                <a:latin typeface="+mj-lt"/>
              </a:rPr>
              <a:t>HASHTAG ANALYSIS</a:t>
            </a:r>
            <a:endParaRPr lang="en-IN" sz="3200" b="1" dirty="0">
              <a:latin typeface="+mj-lt"/>
            </a:endParaRPr>
          </a:p>
        </p:txBody>
      </p:sp>
      <p:pic>
        <p:nvPicPr>
          <p:cNvPr id="3074" name="Picture 2">
            <a:extLst>
              <a:ext uri="{FF2B5EF4-FFF2-40B4-BE49-F238E27FC236}">
                <a16:creationId xmlns:a16="http://schemas.microsoft.com/office/drawing/2014/main" id="{145DA8D4-A6F6-4EE2-A995-841A3C7B99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82" y="2112845"/>
            <a:ext cx="3442980" cy="17636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 r="-231"/>
          <a:stretch/>
        </p:blipFill>
        <p:spPr>
          <a:xfrm>
            <a:off x="3480325" y="1289598"/>
            <a:ext cx="5663675" cy="2865368"/>
          </a:xfrm>
          <a:prstGeom prst="rect">
            <a:avLst/>
          </a:prstGeom>
        </p:spPr>
      </p:pic>
    </p:spTree>
    <p:extLst>
      <p:ext uri="{BB962C8B-B14F-4D97-AF65-F5344CB8AC3E}">
        <p14:creationId xmlns:p14="http://schemas.microsoft.com/office/powerpoint/2010/main" val="110733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2E5DA-2757-438F-B1D3-C486753545C0}"/>
              </a:ext>
            </a:extLst>
          </p:cNvPr>
          <p:cNvSpPr>
            <a:spLocks noGrp="1"/>
          </p:cNvSpPr>
          <p:nvPr>
            <p:ph type="title"/>
          </p:nvPr>
        </p:nvSpPr>
        <p:spPr>
          <a:xfrm>
            <a:off x="478042" y="28938"/>
            <a:ext cx="8520600" cy="572700"/>
          </a:xfrm>
        </p:spPr>
        <p:txBody>
          <a:bodyPr/>
          <a:lstStyle/>
          <a:p>
            <a:pPr algn="ctr" rtl="0">
              <a:spcBef>
                <a:spcPts val="0"/>
              </a:spcBef>
              <a:spcAft>
                <a:spcPts val="0"/>
              </a:spcAft>
            </a:pPr>
            <a:r>
              <a:rPr lang="en-US" sz="2400" b="1" i="0" u="none" strike="noStrike" dirty="0">
                <a:solidFill>
                  <a:srgbClr val="CC0000"/>
                </a:solidFill>
                <a:effectLst/>
                <a:latin typeface="Arial" panose="020B0604020202020204" pitchFamily="34" charset="0"/>
              </a:rPr>
              <a:t>MOST FREQUENT HASHTAGS</a:t>
            </a:r>
            <a:br>
              <a:rPr lang="en-US" b="0" dirty="0">
                <a:effectLst/>
              </a:rPr>
            </a:br>
            <a:br>
              <a:rPr lang="en-US" dirty="0"/>
            </a:br>
            <a:endParaRPr lang="en-IN" dirty="0"/>
          </a:p>
        </p:txBody>
      </p:sp>
      <p:pic>
        <p:nvPicPr>
          <p:cNvPr id="5" name="Picture 4"/>
          <p:cNvPicPr>
            <a:picLocks noChangeAspect="1"/>
          </p:cNvPicPr>
          <p:nvPr/>
        </p:nvPicPr>
        <p:blipFill>
          <a:blip r:embed="rId2"/>
          <a:stretch>
            <a:fillRect/>
          </a:stretch>
        </p:blipFill>
        <p:spPr>
          <a:xfrm>
            <a:off x="97277" y="2238639"/>
            <a:ext cx="4328808" cy="2817312"/>
          </a:xfrm>
          <a:prstGeom prst="rect">
            <a:avLst/>
          </a:prstGeom>
        </p:spPr>
      </p:pic>
      <p:pic>
        <p:nvPicPr>
          <p:cNvPr id="6" name="Picture 5"/>
          <p:cNvPicPr>
            <a:picLocks noChangeAspect="1"/>
          </p:cNvPicPr>
          <p:nvPr/>
        </p:nvPicPr>
        <p:blipFill>
          <a:blip r:embed="rId3"/>
          <a:stretch>
            <a:fillRect/>
          </a:stretch>
        </p:blipFill>
        <p:spPr>
          <a:xfrm>
            <a:off x="4480528" y="601638"/>
            <a:ext cx="4518114" cy="2966240"/>
          </a:xfrm>
          <a:prstGeom prst="rect">
            <a:avLst/>
          </a:prstGeom>
        </p:spPr>
      </p:pic>
      <p:sp>
        <p:nvSpPr>
          <p:cNvPr id="8" name="Rectangle 7"/>
          <p:cNvSpPr/>
          <p:nvPr/>
        </p:nvSpPr>
        <p:spPr>
          <a:xfrm>
            <a:off x="4951935" y="3647295"/>
            <a:ext cx="3909963" cy="830997"/>
          </a:xfrm>
          <a:prstGeom prst="rect">
            <a:avLst/>
          </a:prstGeom>
        </p:spPr>
        <p:txBody>
          <a:bodyPr wrap="square">
            <a:spAutoFit/>
          </a:bodyPr>
          <a:lstStyle/>
          <a:p>
            <a:pPr lvl="0" algn="just"/>
            <a:r>
              <a:rPr lang="en-IN" sz="1200" dirty="0">
                <a:solidFill>
                  <a:srgbClr val="212121"/>
                </a:solidFill>
                <a:latin typeface="Times New Roman" panose="02020603050405020304" pitchFamily="18" charset="0"/>
                <a:ea typeface="Nirmala UI Semilight" panose="020B0402040204020203" pitchFamily="34" charset="0"/>
                <a:cs typeface="Times New Roman" panose="02020603050405020304" pitchFamily="18" charset="0"/>
              </a:rPr>
              <a:t>#StayHomesaveLives is much more used in tweets of positive sentiment than the negative sentiment tweets. On the other hand, hashtags like #panicbuying are more frequently used in negative sentiment tweets.</a:t>
            </a:r>
          </a:p>
        </p:txBody>
      </p:sp>
      <p:sp>
        <p:nvSpPr>
          <p:cNvPr id="10" name="Rectangle 9"/>
          <p:cNvSpPr/>
          <p:nvPr/>
        </p:nvSpPr>
        <p:spPr>
          <a:xfrm>
            <a:off x="644457" y="1109890"/>
            <a:ext cx="3178513" cy="461665"/>
          </a:xfrm>
          <a:prstGeom prst="rect">
            <a:avLst/>
          </a:prstGeom>
        </p:spPr>
        <p:txBody>
          <a:bodyPr wrap="square">
            <a:spAutoFit/>
          </a:bodyPr>
          <a:lstStyle/>
          <a:p>
            <a:r>
              <a:rPr lang="en-IN" sz="1200" dirty="0"/>
              <a:t>The most used hashtags are different versions of the name Corona virus itself.</a:t>
            </a:r>
          </a:p>
        </p:txBody>
      </p:sp>
    </p:spTree>
    <p:extLst>
      <p:ext uri="{BB962C8B-B14F-4D97-AF65-F5344CB8AC3E}">
        <p14:creationId xmlns:p14="http://schemas.microsoft.com/office/powerpoint/2010/main" val="4070950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830A5-4588-4F21-8B0D-1A98BFBA1B7A}"/>
              </a:ext>
            </a:extLst>
          </p:cNvPr>
          <p:cNvSpPr>
            <a:spLocks noGrp="1"/>
          </p:cNvSpPr>
          <p:nvPr>
            <p:ph type="title"/>
          </p:nvPr>
        </p:nvSpPr>
        <p:spPr/>
        <p:txBody>
          <a:bodyPr/>
          <a:lstStyle/>
          <a:p>
            <a:pPr algn="ctr"/>
            <a:r>
              <a:rPr lang="en-US" sz="3200" b="1" dirty="0">
                <a:latin typeface="+mj-lt"/>
              </a:rPr>
              <a:t>TEXT PREPROCESSING</a:t>
            </a:r>
            <a:endParaRPr lang="en-IN" sz="3200" b="1" dirty="0">
              <a:latin typeface="+mj-lt"/>
            </a:endParaRPr>
          </a:p>
        </p:txBody>
      </p:sp>
      <p:graphicFrame>
        <p:nvGraphicFramePr>
          <p:cNvPr id="8" name="Diagram 7">
            <a:extLst>
              <a:ext uri="{FF2B5EF4-FFF2-40B4-BE49-F238E27FC236}">
                <a16:creationId xmlns:a16="http://schemas.microsoft.com/office/drawing/2014/main" id="{6DB615D3-8F1E-485D-A272-4A0582C1F703}"/>
              </a:ext>
            </a:extLst>
          </p:cNvPr>
          <p:cNvGraphicFramePr/>
          <p:nvPr>
            <p:extLst>
              <p:ext uri="{D42A27DB-BD31-4B8C-83A1-F6EECF244321}">
                <p14:modId xmlns:p14="http://schemas.microsoft.com/office/powerpoint/2010/main" val="2683761522"/>
              </p:ext>
            </p:extLst>
          </p:nvPr>
        </p:nvGraphicFramePr>
        <p:xfrm>
          <a:off x="-580398" y="1793985"/>
          <a:ext cx="5441156" cy="3060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6B00F952-5923-4614-8943-CDCE9EC4ACB2}"/>
              </a:ext>
            </a:extLst>
          </p:cNvPr>
          <p:cNvPicPr>
            <a:picLocks noChangeAspect="1"/>
          </p:cNvPicPr>
          <p:nvPr/>
        </p:nvPicPr>
        <p:blipFill>
          <a:blip r:embed="rId7"/>
          <a:stretch>
            <a:fillRect/>
          </a:stretch>
        </p:blipFill>
        <p:spPr>
          <a:xfrm>
            <a:off x="5018937" y="3349515"/>
            <a:ext cx="3988461" cy="1793985"/>
          </a:xfrm>
          <a:prstGeom prst="rect">
            <a:avLst/>
          </a:prstGeom>
        </p:spPr>
      </p:pic>
    </p:spTree>
    <p:extLst>
      <p:ext uri="{BB962C8B-B14F-4D97-AF65-F5344CB8AC3E}">
        <p14:creationId xmlns:p14="http://schemas.microsoft.com/office/powerpoint/2010/main" val="300339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90BF7A-EC7F-4252-9730-5C59E43A9E98}"/>
              </a:ext>
            </a:extLst>
          </p:cNvPr>
          <p:cNvSpPr>
            <a:spLocks noGrp="1"/>
          </p:cNvSpPr>
          <p:nvPr>
            <p:ph type="title"/>
          </p:nvPr>
        </p:nvSpPr>
        <p:spPr>
          <a:xfrm>
            <a:off x="147481" y="64892"/>
            <a:ext cx="8520600" cy="572700"/>
          </a:xfrm>
        </p:spPr>
        <p:txBody>
          <a:bodyPr/>
          <a:lstStyle/>
          <a:p>
            <a:pPr algn="ctr"/>
            <a:r>
              <a:rPr lang="en-IN" sz="3200" b="1" dirty="0"/>
              <a:t>TWEET WORDCLOUD</a:t>
            </a:r>
          </a:p>
        </p:txBody>
      </p:sp>
      <p:pic>
        <p:nvPicPr>
          <p:cNvPr id="1028" name="Picture 4">
            <a:extLst>
              <a:ext uri="{FF2B5EF4-FFF2-40B4-BE49-F238E27FC236}">
                <a16:creationId xmlns:a16="http://schemas.microsoft.com/office/drawing/2014/main" id="{DCB37AC9-1DD6-484D-9131-6074EE68E7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81" y="859049"/>
            <a:ext cx="2844986" cy="29383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EC79585-E414-4496-82B3-DB26A9D3A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3297" y="859049"/>
            <a:ext cx="2844986" cy="293839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00E5D62-06FF-4C36-90B0-0F72BF8DAA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0389" y="859049"/>
            <a:ext cx="2844986" cy="293839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3932" y="4158752"/>
            <a:ext cx="8094149" cy="954107"/>
          </a:xfrm>
          <a:prstGeom prst="rect">
            <a:avLst/>
          </a:prstGeom>
        </p:spPr>
        <p:txBody>
          <a:bodyPr wrap="square">
            <a:spAutoFit/>
          </a:bodyPr>
          <a:lstStyle/>
          <a:p>
            <a:pPr lvl="0" algn="just"/>
            <a:r>
              <a:rPr lang="en-IN" dirty="0">
                <a:solidFill>
                  <a:srgbClr val="0E101A"/>
                </a:solidFill>
                <a:latin typeface="Times New Roman" panose="02020603050405020304" pitchFamily="18" charset="0"/>
              </a:rPr>
              <a:t>In all the tweets, irrespective of the sentiment the most frequently used words apart from the name of the pandemic are supermarket, grocery store, toilet paper, online shopping, food and price which signals how much of a significant cause of concern it was for the people even to get basic day to day items during the pandemic.</a:t>
            </a:r>
            <a:endParaRPr lang="en-IN" dirty="0"/>
          </a:p>
        </p:txBody>
      </p:sp>
    </p:spTree>
    <p:extLst>
      <p:ext uri="{BB962C8B-B14F-4D97-AF65-F5344CB8AC3E}">
        <p14:creationId xmlns:p14="http://schemas.microsoft.com/office/powerpoint/2010/main" val="402255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544" y="180706"/>
            <a:ext cx="8520600" cy="572700"/>
          </a:xfrm>
        </p:spPr>
        <p:txBody>
          <a:bodyPr/>
          <a:lstStyle/>
          <a:p>
            <a:pPr algn="ctr"/>
            <a:r>
              <a:rPr lang="en-US" sz="2400" b="1" dirty="0">
                <a:solidFill>
                  <a:srgbClr val="CC0000"/>
                </a:solidFill>
                <a:latin typeface="Arial" panose="020B0604020202020204" pitchFamily="34" charset="0"/>
              </a:rPr>
              <a:t>MOST FREQUENT WORDS IN TWEETS</a:t>
            </a:r>
            <a:endParaRPr lang="en-IN" sz="2400" dirty="0"/>
          </a:p>
        </p:txBody>
      </p:sp>
      <p:pic>
        <p:nvPicPr>
          <p:cNvPr id="4" name="Picture 3"/>
          <p:cNvPicPr>
            <a:picLocks noChangeAspect="1"/>
          </p:cNvPicPr>
          <p:nvPr/>
        </p:nvPicPr>
        <p:blipFill>
          <a:blip r:embed="rId2"/>
          <a:stretch>
            <a:fillRect/>
          </a:stretch>
        </p:blipFill>
        <p:spPr>
          <a:xfrm>
            <a:off x="126874" y="753406"/>
            <a:ext cx="4435398" cy="2688414"/>
          </a:xfrm>
          <a:prstGeom prst="rect">
            <a:avLst/>
          </a:prstGeom>
        </p:spPr>
      </p:pic>
      <p:pic>
        <p:nvPicPr>
          <p:cNvPr id="5" name="Picture 4"/>
          <p:cNvPicPr>
            <a:picLocks noChangeAspect="1"/>
          </p:cNvPicPr>
          <p:nvPr/>
        </p:nvPicPr>
        <p:blipFill>
          <a:blip r:embed="rId3"/>
          <a:stretch>
            <a:fillRect/>
          </a:stretch>
        </p:blipFill>
        <p:spPr>
          <a:xfrm>
            <a:off x="4562272" y="2435632"/>
            <a:ext cx="4304706" cy="2627772"/>
          </a:xfrm>
          <a:prstGeom prst="rect">
            <a:avLst/>
          </a:prstGeom>
        </p:spPr>
      </p:pic>
      <p:sp>
        <p:nvSpPr>
          <p:cNvPr id="7" name="Rectangle 6"/>
          <p:cNvSpPr/>
          <p:nvPr/>
        </p:nvSpPr>
        <p:spPr>
          <a:xfrm>
            <a:off x="194816" y="4069883"/>
            <a:ext cx="4426387" cy="738664"/>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Words like food, groceries, supermarkets can also be found on the graph of negative tweets. Panic is a key word here, but it does not appear on the graph of positive tweets.</a:t>
            </a:r>
          </a:p>
        </p:txBody>
      </p:sp>
      <p:sp>
        <p:nvSpPr>
          <p:cNvPr id="8" name="Rectangle 7"/>
          <p:cNvSpPr/>
          <p:nvPr/>
        </p:nvSpPr>
        <p:spPr>
          <a:xfrm>
            <a:off x="4621203" y="1016355"/>
            <a:ext cx="4360531" cy="523220"/>
          </a:xfrm>
          <a:prstGeom prst="rect">
            <a:avLst/>
          </a:prstGeom>
        </p:spPr>
        <p:txBody>
          <a:bodyPr wrap="square">
            <a:spAutoFit/>
          </a:bodyPr>
          <a:lstStyle/>
          <a:p>
            <a:pPr algn="just"/>
            <a:r>
              <a:rPr lang="en-IN" dirty="0">
                <a:latin typeface="Times New Roman" panose="02020603050405020304" pitchFamily="18" charset="0"/>
                <a:cs typeface="Times New Roman" panose="02020603050405020304" pitchFamily="18" charset="0"/>
              </a:rPr>
              <a:t>Positive tweets include words like store, grocery, supermarket, food, and price.</a:t>
            </a:r>
          </a:p>
        </p:txBody>
      </p:sp>
    </p:spTree>
    <p:extLst>
      <p:ext uri="{BB962C8B-B14F-4D97-AF65-F5344CB8AC3E}">
        <p14:creationId xmlns:p14="http://schemas.microsoft.com/office/powerpoint/2010/main" val="29843337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0"/>
          <p:cNvSpPr txBox="1">
            <a:spLocks noGrp="1"/>
          </p:cNvSpPr>
          <p:nvPr>
            <p:ph type="ctrTitle"/>
          </p:nvPr>
        </p:nvSpPr>
        <p:spPr>
          <a:xfrm>
            <a:off x="264197" y="1270334"/>
            <a:ext cx="8615599" cy="1660068"/>
          </a:xfrm>
          <a:prstGeom prst="rect">
            <a:avLst/>
          </a:prstGeom>
          <a:noFill/>
          <a:ln>
            <a:noFill/>
          </a:ln>
        </p:spPr>
        <p:txBody>
          <a:bodyPr spcFirstLastPara="1" wrap="square" lIns="91425" tIns="91425" rIns="91425" bIns="91425" anchor="b" anchorCtr="0">
            <a:noAutofit/>
          </a:bodyPr>
          <a:lstStyle/>
          <a:p>
            <a:pPr lvl="0"/>
            <a:r>
              <a:rPr lang="en-IN" sz="1600" b="1" u="sng" dirty="0">
                <a:solidFill>
                  <a:schemeClr val="lt1"/>
                </a:solidFill>
                <a:latin typeface="Montserrat"/>
                <a:ea typeface="Montserrat"/>
                <a:cs typeface="Montserrat"/>
                <a:sym typeface="Montserrat"/>
              </a:rPr>
              <a:t>Task : Classification</a:t>
            </a:r>
            <a:br>
              <a:rPr lang="en-IN" sz="1600" b="1" dirty="0">
                <a:solidFill>
                  <a:schemeClr val="lt1"/>
                </a:solidFill>
                <a:latin typeface="Montserrat"/>
                <a:ea typeface="Montserrat"/>
                <a:cs typeface="Montserrat"/>
                <a:sym typeface="Montserrat"/>
              </a:rPr>
            </a:br>
            <a:br>
              <a:rPr lang="en-IN" sz="1600" b="1" dirty="0">
                <a:solidFill>
                  <a:schemeClr val="lt1"/>
                </a:solidFill>
                <a:latin typeface="Montserrat"/>
                <a:ea typeface="Montserrat"/>
                <a:cs typeface="Montserrat"/>
                <a:sym typeface="Montserrat"/>
              </a:rPr>
            </a:br>
            <a:r>
              <a:rPr lang="en-US" sz="1600" dirty="0">
                <a:solidFill>
                  <a:schemeClr val="lt1"/>
                </a:solidFill>
                <a:latin typeface="Montserrat SemiBold"/>
                <a:ea typeface="Montserrat SemiBold"/>
                <a:cs typeface="Montserrat SemiBold"/>
                <a:sym typeface="Montserrat SemiBold"/>
              </a:rPr>
              <a:t>Train Set:- (32925,5198)</a:t>
            </a:r>
            <a:br>
              <a:rPr lang="en-US" sz="1600" dirty="0">
                <a:solidFill>
                  <a:schemeClr val="lt1"/>
                </a:solidFill>
                <a:latin typeface="Montserrat SemiBold"/>
                <a:ea typeface="Montserrat SemiBold"/>
                <a:cs typeface="Montserrat SemiBold"/>
                <a:sym typeface="Montserrat SemiBold"/>
              </a:rPr>
            </a:br>
            <a:r>
              <a:rPr lang="en-US" sz="1600" dirty="0">
                <a:solidFill>
                  <a:schemeClr val="lt1"/>
                </a:solidFill>
                <a:latin typeface="Montserrat SemiBold"/>
                <a:ea typeface="Montserrat SemiBold"/>
                <a:cs typeface="Montserrat SemiBold"/>
                <a:sym typeface="Montserrat SemiBold"/>
              </a:rPr>
              <a:t>Test Set:- (8232,5198)</a:t>
            </a:r>
            <a:br>
              <a:rPr lang="en-US" sz="1600" dirty="0">
                <a:latin typeface="Montserrat SemiBold"/>
                <a:ea typeface="Montserrat SemiBold"/>
                <a:cs typeface="Montserrat SemiBold"/>
                <a:sym typeface="Montserrat SemiBold"/>
              </a:rPr>
            </a:br>
            <a:endParaRPr sz="1600" b="1" dirty="0">
              <a:solidFill>
                <a:schemeClr val="lt1"/>
              </a:solidFill>
              <a:latin typeface="Montserrat"/>
              <a:ea typeface="Montserrat"/>
              <a:cs typeface="Montserrat"/>
              <a:sym typeface="Montserrat"/>
            </a:endParaRPr>
          </a:p>
          <a:p>
            <a:pPr marL="0" lvl="0" indent="0" rtl="0">
              <a:lnSpc>
                <a:spcPct val="100000"/>
              </a:lnSpc>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197" name="Google Shape;197;p20"/>
          <p:cNvSpPr txBox="1"/>
          <p:nvPr/>
        </p:nvSpPr>
        <p:spPr>
          <a:xfrm>
            <a:off x="681425" y="174376"/>
            <a:ext cx="7414438" cy="95406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dirty="0">
                <a:solidFill>
                  <a:srgbClr val="CC0000"/>
                </a:solidFill>
                <a:latin typeface="Montserrat" panose="020B0604020202020204" charset="0"/>
                <a:ea typeface="Montserrat ExtraBold"/>
                <a:cs typeface="Montserrat ExtraBold"/>
                <a:sym typeface="Montserrat ExtraBold"/>
              </a:rPr>
              <a:t>PREPARING DATASET FOR MODELLING</a:t>
            </a:r>
            <a:endParaRPr lang="en-US" sz="2800" b="1" i="0" u="none" strike="noStrike" cap="none" dirty="0">
              <a:solidFill>
                <a:srgbClr val="000000"/>
              </a:solidFill>
              <a:latin typeface="Montserrat" panose="020B0604020202020204" charset="0"/>
              <a:ea typeface="Montserrat ExtraBold"/>
              <a:cs typeface="Montserrat ExtraBold"/>
              <a:sym typeface="Montserrat ExtraBold"/>
            </a:endParaRPr>
          </a:p>
        </p:txBody>
      </p:sp>
      <p:pic>
        <p:nvPicPr>
          <p:cNvPr id="4" name="Picture 3">
            <a:extLst>
              <a:ext uri="{FF2B5EF4-FFF2-40B4-BE49-F238E27FC236}">
                <a16:creationId xmlns:a16="http://schemas.microsoft.com/office/drawing/2014/main" id="{79B598A9-5873-440A-AD00-89CD0D554C21}"/>
              </a:ext>
            </a:extLst>
          </p:cNvPr>
          <p:cNvPicPr>
            <a:picLocks noChangeAspect="1"/>
          </p:cNvPicPr>
          <p:nvPr/>
        </p:nvPicPr>
        <p:blipFill rotWithShape="1">
          <a:blip r:embed="rId3"/>
          <a:srcRect t="3445"/>
          <a:stretch/>
        </p:blipFill>
        <p:spPr>
          <a:xfrm>
            <a:off x="2790729" y="2549905"/>
            <a:ext cx="3562533" cy="18823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287"/>
    </mc:Choice>
    <mc:Fallback xmlns="">
      <p:transition spd="slow" advTm="1028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1"/>
          <p:cNvSpPr txBox="1">
            <a:spLocks noGrp="1"/>
          </p:cNvSpPr>
          <p:nvPr>
            <p:ph type="title"/>
          </p:nvPr>
        </p:nvSpPr>
        <p:spPr>
          <a:xfrm>
            <a:off x="311699" y="272903"/>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dirty="0">
                <a:latin typeface="Montserrat" panose="020B0604020202020204" charset="0"/>
                <a:ea typeface="Montserrat ExtraBold"/>
                <a:cs typeface="Montserrat ExtraBold"/>
                <a:sym typeface="Montserrat ExtraBold"/>
              </a:rPr>
              <a:t>APPLYING MODEL </a:t>
            </a:r>
            <a:r>
              <a:rPr lang="en-US" sz="2400" b="1" dirty="0">
                <a:latin typeface="Montserrat" panose="020B0604020202020204" charset="0"/>
                <a:ea typeface="Montserrat ExtraBold"/>
                <a:cs typeface="Montserrat ExtraBold"/>
                <a:sym typeface="Montserrat ExtraBold"/>
              </a:rPr>
              <a:t>(BASELINE MODEL)</a:t>
            </a:r>
          </a:p>
        </p:txBody>
      </p:sp>
      <p:sp>
        <p:nvSpPr>
          <p:cNvPr id="2" name="TextBox 1">
            <a:extLst>
              <a:ext uri="{FF2B5EF4-FFF2-40B4-BE49-F238E27FC236}">
                <a16:creationId xmlns:a16="http://schemas.microsoft.com/office/drawing/2014/main" id="{EF49C6EC-2FF5-4858-B9C2-05B8D4A7F417}"/>
              </a:ext>
            </a:extLst>
          </p:cNvPr>
          <p:cNvSpPr txBox="1"/>
          <p:nvPr/>
        </p:nvSpPr>
        <p:spPr>
          <a:xfrm>
            <a:off x="5308569" y="3540941"/>
            <a:ext cx="3453206" cy="1169551"/>
          </a:xfrm>
          <a:prstGeom prst="rect">
            <a:avLst/>
          </a:prstGeom>
          <a:noFill/>
        </p:spPr>
        <p:txBody>
          <a:bodyPr wrap="square" rtlCol="0">
            <a:spAutoFit/>
          </a:bodyPr>
          <a:lstStyle/>
          <a:p>
            <a:pPr algn="just"/>
            <a:r>
              <a:rPr lang="en-IN" dirty="0">
                <a:solidFill>
                  <a:schemeClr val="bg1">
                    <a:lumMod val="75000"/>
                  </a:schemeClr>
                </a:solidFill>
              </a:rPr>
              <a:t>Our Baseline Model is Multinomial naive bayes which gives an accuracy score of 0.672, which is a low score. The recall value for neutral labels is pretty low for this model.</a:t>
            </a:r>
            <a:endParaRPr lang="en-IN" b="1" dirty="0">
              <a:solidFill>
                <a:schemeClr val="bg1">
                  <a:lumMod val="75000"/>
                </a:schemeClr>
              </a:solidFill>
            </a:endParaRPr>
          </a:p>
        </p:txBody>
      </p:sp>
      <p:pic>
        <p:nvPicPr>
          <p:cNvPr id="3" name="Picture 2"/>
          <p:cNvPicPr>
            <a:picLocks noChangeAspect="1"/>
          </p:cNvPicPr>
          <p:nvPr/>
        </p:nvPicPr>
        <p:blipFill>
          <a:blip r:embed="rId3"/>
          <a:stretch>
            <a:fillRect/>
          </a:stretch>
        </p:blipFill>
        <p:spPr>
          <a:xfrm>
            <a:off x="786761" y="1109372"/>
            <a:ext cx="3785238" cy="3649445"/>
          </a:xfrm>
          <a:prstGeom prst="rect">
            <a:avLst/>
          </a:prstGeom>
        </p:spPr>
      </p:pic>
      <p:pic>
        <p:nvPicPr>
          <p:cNvPr id="5" name="Picture 4"/>
          <p:cNvPicPr>
            <a:picLocks noChangeAspect="1"/>
          </p:cNvPicPr>
          <p:nvPr/>
        </p:nvPicPr>
        <p:blipFill>
          <a:blip r:embed="rId4"/>
          <a:stretch>
            <a:fillRect/>
          </a:stretch>
        </p:blipFill>
        <p:spPr>
          <a:xfrm>
            <a:off x="5574656" y="1109372"/>
            <a:ext cx="2921031" cy="220200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919"/>
    </mc:Choice>
    <mc:Fallback xmlns="">
      <p:transition spd="slow" advTm="139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278504" y="18595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dirty="0">
                <a:latin typeface="Montserrat" panose="020B0604020202020204" charset="0"/>
                <a:ea typeface="Montserrat ExtraBold"/>
                <a:cs typeface="Montserrat ExtraBold"/>
                <a:sym typeface="Montserrat ExtraBold"/>
              </a:rPr>
              <a:t>Model validation &amp; Selection </a:t>
            </a:r>
            <a:r>
              <a:rPr lang="en-US" sz="2000" b="1" dirty="0">
                <a:latin typeface="Montserrat" panose="020B0604020202020204" charset="0"/>
                <a:ea typeface="Montserrat ExtraBold"/>
                <a:cs typeface="Montserrat ExtraBold"/>
                <a:sym typeface="Montserrat ExtraBold"/>
              </a:rPr>
              <a:t>(Multinomial)</a:t>
            </a:r>
            <a:r>
              <a:rPr lang="en-US" b="1" dirty="0">
                <a:latin typeface="Montserrat" panose="020B0604020202020204" charset="0"/>
                <a:ea typeface="Montserrat ExtraBold"/>
                <a:cs typeface="Montserrat ExtraBold"/>
                <a:sym typeface="Montserrat ExtraBold"/>
              </a:rPr>
              <a:t> </a:t>
            </a:r>
            <a:endParaRPr b="1" dirty="0">
              <a:latin typeface="Montserrat" panose="020B0604020202020204" charset="0"/>
              <a:ea typeface="Montserrat ExtraBold"/>
              <a:cs typeface="Montserrat ExtraBold"/>
              <a:sym typeface="Montserrat ExtraBold"/>
            </a:endParaRPr>
          </a:p>
        </p:txBody>
      </p:sp>
      <p:sp>
        <p:nvSpPr>
          <p:cNvPr id="266" name="Google Shape;266;p28"/>
          <p:cNvSpPr/>
          <p:nvPr/>
        </p:nvSpPr>
        <p:spPr>
          <a:xfrm>
            <a:off x="2406290" y="3857687"/>
            <a:ext cx="404037" cy="545805"/>
          </a:xfrm>
          <a:prstGeom prst="upArrow">
            <a:avLst>
              <a:gd name="adj1" fmla="val 50000"/>
              <a:gd name="adj2" fmla="val 50000"/>
            </a:avLst>
          </a:prstGeom>
          <a:solidFill>
            <a:schemeClr val="dk1"/>
          </a:solidFill>
          <a:ln w="25400" cap="flat" cmpd="sng">
            <a:solidFill>
              <a:srgbClr val="94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28"/>
          <p:cNvSpPr/>
          <p:nvPr/>
        </p:nvSpPr>
        <p:spPr>
          <a:xfrm>
            <a:off x="6446219" y="3834882"/>
            <a:ext cx="382772" cy="517451"/>
          </a:xfrm>
          <a:prstGeom prst="upArrow">
            <a:avLst>
              <a:gd name="adj1" fmla="val 50000"/>
              <a:gd name="adj2" fmla="val 50000"/>
            </a:avLst>
          </a:prstGeom>
          <a:solidFill>
            <a:schemeClr val="dk1"/>
          </a:solidFill>
          <a:ln w="25400" cap="flat" cmpd="sng">
            <a:solidFill>
              <a:srgbClr val="94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8"/>
          <p:cNvSpPr txBox="1"/>
          <p:nvPr/>
        </p:nvSpPr>
        <p:spPr>
          <a:xfrm>
            <a:off x="1231641" y="4494948"/>
            <a:ext cx="2954771"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solidFill>
                  <a:schemeClr val="lt1"/>
                </a:solidFill>
                <a:latin typeface="Montserrat SemiBold"/>
                <a:ea typeface="Montserrat SemiBold"/>
                <a:cs typeface="Montserrat SemiBold"/>
                <a:sym typeface="Montserrat SemiBold"/>
              </a:rPr>
              <a:t>Stochastic Gradient Descent</a:t>
            </a:r>
            <a:endParaRPr sz="1400" i="0" u="none" strike="noStrike" cap="none" dirty="0">
              <a:solidFill>
                <a:schemeClr val="lt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None/>
            </a:pPr>
            <a:endParaRPr sz="1400" i="0" u="none" strike="noStrike" cap="none" dirty="0">
              <a:solidFill>
                <a:srgbClr val="000000"/>
              </a:solidFill>
              <a:latin typeface="Montserrat SemiBold"/>
              <a:ea typeface="Montserrat SemiBold"/>
              <a:cs typeface="Montserrat SemiBold"/>
              <a:sym typeface="Montserrat SemiBold"/>
            </a:endParaRPr>
          </a:p>
        </p:txBody>
      </p:sp>
      <p:sp>
        <p:nvSpPr>
          <p:cNvPr id="269" name="Google Shape;269;p28"/>
          <p:cNvSpPr txBox="1"/>
          <p:nvPr/>
        </p:nvSpPr>
        <p:spPr>
          <a:xfrm>
            <a:off x="5043086" y="4494948"/>
            <a:ext cx="3189037" cy="523180"/>
          </a:xfrm>
          <a:prstGeom prst="rect">
            <a:avLst/>
          </a:prstGeom>
          <a:noFill/>
          <a:ln>
            <a:noFill/>
          </a:ln>
        </p:spPr>
        <p:txBody>
          <a:bodyPr spcFirstLastPara="1" wrap="square" lIns="91425" tIns="45700" rIns="91425" bIns="45700" anchor="t" anchorCtr="0">
            <a:spAutoFit/>
          </a:bodyPr>
          <a:lstStyle/>
          <a:p>
            <a:pPr lvl="0" algn="ctr"/>
            <a:r>
              <a:rPr lang="en-US" dirty="0">
                <a:solidFill>
                  <a:schemeClr val="lt1"/>
                </a:solidFill>
                <a:latin typeface="Montserrat SemiBold"/>
                <a:ea typeface="Montserrat SemiBold"/>
                <a:cs typeface="Montserrat SemiBold"/>
                <a:sym typeface="Montserrat SemiBold"/>
              </a:rPr>
              <a:t>Logistic Regression</a:t>
            </a:r>
          </a:p>
          <a:p>
            <a:pPr marL="0" marR="0" lvl="0" indent="0" algn="l" rtl="0">
              <a:lnSpc>
                <a:spcPct val="100000"/>
              </a:lnSpc>
              <a:spcBef>
                <a:spcPts val="0"/>
              </a:spcBef>
              <a:spcAft>
                <a:spcPts val="0"/>
              </a:spcAft>
              <a:buNone/>
            </a:pPr>
            <a:endParaRPr sz="1400" i="0" u="none" strike="noStrike" cap="none" dirty="0">
              <a:solidFill>
                <a:srgbClr val="000000"/>
              </a:solidFill>
              <a:latin typeface="Montserrat SemiBold"/>
              <a:ea typeface="Montserrat SemiBold"/>
              <a:cs typeface="Montserrat SemiBold"/>
              <a:sym typeface="Montserrat SemiBold"/>
            </a:endParaRPr>
          </a:p>
        </p:txBody>
      </p:sp>
      <p:pic>
        <p:nvPicPr>
          <p:cNvPr id="3" name="Picture 2"/>
          <p:cNvPicPr>
            <a:picLocks noChangeAspect="1"/>
          </p:cNvPicPr>
          <p:nvPr/>
        </p:nvPicPr>
        <p:blipFill>
          <a:blip r:embed="rId3"/>
          <a:stretch>
            <a:fillRect/>
          </a:stretch>
        </p:blipFill>
        <p:spPr>
          <a:xfrm>
            <a:off x="1093873" y="841234"/>
            <a:ext cx="3033206" cy="2911064"/>
          </a:xfrm>
          <a:prstGeom prst="rect">
            <a:avLst/>
          </a:prstGeom>
        </p:spPr>
      </p:pic>
      <p:pic>
        <p:nvPicPr>
          <p:cNvPr id="5" name="Picture 4"/>
          <p:cNvPicPr>
            <a:picLocks noChangeAspect="1"/>
          </p:cNvPicPr>
          <p:nvPr/>
        </p:nvPicPr>
        <p:blipFill>
          <a:blip r:embed="rId4"/>
          <a:stretch>
            <a:fillRect/>
          </a:stretch>
        </p:blipFill>
        <p:spPr>
          <a:xfrm>
            <a:off x="4950724" y="916495"/>
            <a:ext cx="3133616" cy="284707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023"/>
    </mc:Choice>
    <mc:Fallback xmlns="">
      <p:transition spd="slow" advTm="1402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C225-88C5-4BB4-81AC-4C9D8029CADB}"/>
              </a:ext>
            </a:extLst>
          </p:cNvPr>
          <p:cNvSpPr>
            <a:spLocks noGrp="1"/>
          </p:cNvSpPr>
          <p:nvPr>
            <p:ph type="title"/>
          </p:nvPr>
        </p:nvSpPr>
        <p:spPr>
          <a:xfrm>
            <a:off x="311700" y="164781"/>
            <a:ext cx="8520600" cy="572700"/>
          </a:xfrm>
        </p:spPr>
        <p:txBody>
          <a:bodyPr/>
          <a:lstStyle/>
          <a:p>
            <a:r>
              <a:rPr lang="en-US" b="1" dirty="0"/>
              <a:t>                                  </a:t>
            </a:r>
            <a:r>
              <a:rPr lang="en-US" sz="3200" b="1" dirty="0"/>
              <a:t>COVID 19</a:t>
            </a:r>
            <a:endParaRPr lang="en-IN" sz="3200" b="1" dirty="0"/>
          </a:p>
        </p:txBody>
      </p:sp>
      <p:sp>
        <p:nvSpPr>
          <p:cNvPr id="3" name="Text Placeholder 2">
            <a:extLst>
              <a:ext uri="{FF2B5EF4-FFF2-40B4-BE49-F238E27FC236}">
                <a16:creationId xmlns:a16="http://schemas.microsoft.com/office/drawing/2014/main" id="{34589B9C-6E19-4FED-A82A-33CD60D05E3D}"/>
              </a:ext>
            </a:extLst>
          </p:cNvPr>
          <p:cNvSpPr>
            <a:spLocks noGrp="1"/>
          </p:cNvSpPr>
          <p:nvPr>
            <p:ph type="body" idx="1"/>
          </p:nvPr>
        </p:nvSpPr>
        <p:spPr>
          <a:xfrm>
            <a:off x="226695" y="788726"/>
            <a:ext cx="5606546" cy="4202404"/>
          </a:xfrm>
        </p:spPr>
        <p:txBody>
          <a:bodyPr/>
          <a:lstStyle/>
          <a:p>
            <a:pPr algn="just">
              <a:buClr>
                <a:schemeClr val="bg1">
                  <a:lumMod val="50000"/>
                </a:schemeClr>
              </a:buClr>
              <a:buFont typeface="Arial" panose="020B0604020202020204" pitchFamily="34" charset="0"/>
              <a:buChar char="●"/>
            </a:pPr>
            <a:r>
              <a:rPr lang="en-US" sz="1600" b="0" i="0" dirty="0">
                <a:solidFill>
                  <a:schemeClr val="bg1">
                    <a:lumMod val="75000"/>
                  </a:schemeClr>
                </a:solidFill>
                <a:effectLst/>
                <a:latin typeface="+mn-lt"/>
                <a:cs typeface="Times New Roman" panose="02020603050405020304" pitchFamily="18" charset="0"/>
              </a:rPr>
              <a:t>Coronavirus disease (COVID-19) is an infectious disease caused by the SARS-CoV-2 virus.</a:t>
            </a:r>
            <a:r>
              <a:rPr lang="en-IN" sz="1600" dirty="0">
                <a:solidFill>
                  <a:schemeClr val="bg1">
                    <a:lumMod val="75000"/>
                  </a:schemeClr>
                </a:solidFill>
                <a:latin typeface="+mn-lt"/>
                <a:cs typeface="Times New Roman" panose="02020603050405020304" pitchFamily="18" charset="0"/>
              </a:rPr>
              <a:t> It </a:t>
            </a:r>
            <a:r>
              <a:rPr lang="en-US" sz="1600" b="0" i="0" dirty="0">
                <a:solidFill>
                  <a:schemeClr val="bg1">
                    <a:lumMod val="75000"/>
                  </a:schemeClr>
                </a:solidFill>
                <a:effectLst/>
                <a:latin typeface="+mn-lt"/>
              </a:rPr>
              <a:t>was discovered in December 2019, it is very contagious and has quickly spread around the world.</a:t>
            </a:r>
          </a:p>
          <a:p>
            <a:pPr marL="114300" indent="0" algn="just">
              <a:buClr>
                <a:schemeClr val="bg1">
                  <a:lumMod val="50000"/>
                </a:schemeClr>
              </a:buClr>
              <a:buNone/>
            </a:pPr>
            <a:endParaRPr lang="en-IN" sz="1600" dirty="0">
              <a:solidFill>
                <a:schemeClr val="bg1">
                  <a:lumMod val="75000"/>
                </a:schemeClr>
              </a:solidFill>
              <a:latin typeface="+mn-lt"/>
              <a:cs typeface="Times New Roman" panose="02020603050405020304" pitchFamily="18" charset="0"/>
            </a:endParaRPr>
          </a:p>
          <a:p>
            <a:pPr algn="just">
              <a:buClr>
                <a:schemeClr val="bg1">
                  <a:lumMod val="50000"/>
                </a:schemeClr>
              </a:buClr>
              <a:buFont typeface="Arial" panose="020B0604020202020204" pitchFamily="34" charset="0"/>
              <a:buChar char="●"/>
            </a:pPr>
            <a:r>
              <a:rPr lang="en-US" sz="1600" b="0" i="0" dirty="0">
                <a:solidFill>
                  <a:schemeClr val="bg1">
                    <a:lumMod val="75000"/>
                  </a:schemeClr>
                </a:solidFill>
                <a:effectLst/>
                <a:latin typeface="+mn-lt"/>
                <a:cs typeface="Times New Roman" panose="02020603050405020304" pitchFamily="18" charset="0"/>
              </a:rPr>
              <a:t>The virus can cause mild to severe respiratory illness, including death. The best preventive measures include getting vaccinated, wearing a mask, staying 6 feet apart, washing hands often and avoiding sick people</a:t>
            </a:r>
          </a:p>
          <a:p>
            <a:pPr marL="114300" indent="0" algn="just">
              <a:buClr>
                <a:schemeClr val="bg1">
                  <a:lumMod val="50000"/>
                </a:schemeClr>
              </a:buClr>
              <a:buNone/>
            </a:pPr>
            <a:endParaRPr lang="en-US" sz="1600" b="0" i="0" dirty="0">
              <a:solidFill>
                <a:schemeClr val="bg1">
                  <a:lumMod val="75000"/>
                </a:schemeClr>
              </a:solidFill>
              <a:effectLst/>
              <a:latin typeface="+mn-lt"/>
              <a:cs typeface="Times New Roman" panose="02020603050405020304" pitchFamily="18" charset="0"/>
            </a:endParaRPr>
          </a:p>
          <a:p>
            <a:pPr algn="just">
              <a:buClr>
                <a:schemeClr val="bg1">
                  <a:lumMod val="50000"/>
                </a:schemeClr>
              </a:buClr>
              <a:buFont typeface="Arial" panose="020B0604020202020204" pitchFamily="34" charset="0"/>
              <a:buChar char="●"/>
            </a:pPr>
            <a:r>
              <a:rPr lang="en-US" sz="1600" dirty="0">
                <a:solidFill>
                  <a:schemeClr val="bg1">
                    <a:lumMod val="75000"/>
                  </a:schemeClr>
                </a:solidFill>
                <a:latin typeface="+mn-lt"/>
              </a:rPr>
              <a:t>COVID-19 was declared a global pandemic on March 11, 2020. As of January 23, 2022, over 346 million cases including over 5.5 million deaths have been reported worldwide.</a:t>
            </a:r>
          </a:p>
          <a:p>
            <a:pPr marL="114300" indent="0">
              <a:buClr>
                <a:schemeClr val="bg1">
                  <a:lumMod val="50000"/>
                </a:schemeClr>
              </a:buClr>
              <a:buNone/>
            </a:pPr>
            <a:r>
              <a:rPr lang="en-US" sz="1600" b="0" i="0" dirty="0">
                <a:solidFill>
                  <a:schemeClr val="bg1">
                    <a:lumMod val="75000"/>
                  </a:schemeClr>
                </a:solidFill>
                <a:effectLst/>
                <a:latin typeface="+mn-lt"/>
              </a:rPr>
              <a:t>. </a:t>
            </a:r>
          </a:p>
          <a:p>
            <a:pPr>
              <a:buClr>
                <a:schemeClr val="bg1">
                  <a:lumMod val="50000"/>
                </a:schemeClr>
              </a:buClr>
              <a:buFont typeface="Arial" panose="020B0604020202020204" pitchFamily="34" charset="0"/>
              <a:buChar char="●"/>
            </a:pPr>
            <a:endParaRPr lang="en-US" sz="1600" b="0" i="0" dirty="0">
              <a:solidFill>
                <a:schemeClr val="bg1">
                  <a:lumMod val="75000"/>
                </a:schemeClr>
              </a:solidFill>
              <a:effectLst/>
              <a:latin typeface="+mn-lt"/>
            </a:endParaRPr>
          </a:p>
          <a:p>
            <a:pPr>
              <a:buClr>
                <a:schemeClr val="bg1">
                  <a:lumMod val="50000"/>
                </a:schemeClr>
              </a:buClr>
              <a:buFont typeface="Arial" panose="020B0604020202020204" pitchFamily="34" charset="0"/>
              <a:buChar char="●"/>
            </a:pPr>
            <a:endParaRPr lang="en-US" sz="1600" b="0" i="0" dirty="0">
              <a:solidFill>
                <a:schemeClr val="bg1">
                  <a:lumMod val="75000"/>
                </a:schemeClr>
              </a:solidFill>
              <a:effectLst/>
              <a:latin typeface="+mn-lt"/>
            </a:endParaRPr>
          </a:p>
          <a:p>
            <a:pPr marL="114300" indent="0" algn="just">
              <a:buNone/>
            </a:pPr>
            <a:endParaRPr lang="en-US" sz="1600" dirty="0">
              <a:solidFill>
                <a:schemeClr val="bg1">
                  <a:lumMod val="75000"/>
                </a:schemeClr>
              </a:solidFill>
              <a:latin typeface="+mn-lt"/>
            </a:endParaRPr>
          </a:p>
          <a:p>
            <a:pPr marL="114300" indent="0" algn="just">
              <a:buNone/>
            </a:pPr>
            <a:endParaRPr lang="en-US" sz="1600" b="0" i="0" dirty="0">
              <a:solidFill>
                <a:schemeClr val="bg1">
                  <a:lumMod val="75000"/>
                </a:schemeClr>
              </a:solidFill>
              <a:effectLst/>
              <a:latin typeface="+mn-lt"/>
            </a:endParaRPr>
          </a:p>
        </p:txBody>
      </p:sp>
      <p:pic>
        <p:nvPicPr>
          <p:cNvPr id="5" name="Picture 4">
            <a:extLst>
              <a:ext uri="{FF2B5EF4-FFF2-40B4-BE49-F238E27FC236}">
                <a16:creationId xmlns:a16="http://schemas.microsoft.com/office/drawing/2014/main" id="{5DCDA1DA-B4F2-4DE5-86B3-2E4C2E92C3B4}"/>
              </a:ext>
            </a:extLst>
          </p:cNvPr>
          <p:cNvPicPr>
            <a:picLocks noChangeAspect="1"/>
          </p:cNvPicPr>
          <p:nvPr/>
        </p:nvPicPr>
        <p:blipFill>
          <a:blip r:embed="rId2"/>
          <a:stretch>
            <a:fillRect/>
          </a:stretch>
        </p:blipFill>
        <p:spPr>
          <a:xfrm>
            <a:off x="5700615" y="1085650"/>
            <a:ext cx="3543159" cy="3543159"/>
          </a:xfrm>
          <a:prstGeom prst="rect">
            <a:avLst/>
          </a:prstGeom>
        </p:spPr>
      </p:pic>
    </p:spTree>
    <p:extLst>
      <p:ext uri="{BB962C8B-B14F-4D97-AF65-F5344CB8AC3E}">
        <p14:creationId xmlns:p14="http://schemas.microsoft.com/office/powerpoint/2010/main" val="1711296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278504" y="185951"/>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b="1" dirty="0">
                <a:latin typeface="Montserrat" panose="020B0604020202020204" charset="0"/>
                <a:ea typeface="Montserrat ExtraBold"/>
                <a:cs typeface="Montserrat ExtraBold"/>
                <a:sym typeface="Montserrat ExtraBold"/>
              </a:rPr>
              <a:t>Model validation &amp; Selection </a:t>
            </a:r>
            <a:r>
              <a:rPr lang="en-US" sz="2000" b="1" dirty="0">
                <a:latin typeface="Montserrat" panose="020B0604020202020204" charset="0"/>
                <a:ea typeface="Montserrat ExtraBold"/>
                <a:cs typeface="Montserrat ExtraBold"/>
                <a:sym typeface="Montserrat ExtraBold"/>
              </a:rPr>
              <a:t>(Multinomial)</a:t>
            </a:r>
            <a:r>
              <a:rPr lang="en-US" b="1" dirty="0">
                <a:latin typeface="Montserrat" panose="020B0604020202020204" charset="0"/>
                <a:ea typeface="Montserrat ExtraBold"/>
                <a:cs typeface="Montserrat ExtraBold"/>
                <a:sym typeface="Montserrat ExtraBold"/>
              </a:rPr>
              <a:t> </a:t>
            </a:r>
            <a:endParaRPr b="1" dirty="0">
              <a:latin typeface="Montserrat" panose="020B0604020202020204" charset="0"/>
              <a:ea typeface="Montserrat ExtraBold"/>
              <a:cs typeface="Montserrat ExtraBold"/>
              <a:sym typeface="Montserrat ExtraBold"/>
            </a:endParaRPr>
          </a:p>
        </p:txBody>
      </p:sp>
      <p:sp>
        <p:nvSpPr>
          <p:cNvPr id="266" name="Google Shape;266;p28"/>
          <p:cNvSpPr/>
          <p:nvPr/>
        </p:nvSpPr>
        <p:spPr>
          <a:xfrm>
            <a:off x="2406290" y="3857687"/>
            <a:ext cx="404037" cy="545805"/>
          </a:xfrm>
          <a:prstGeom prst="upArrow">
            <a:avLst>
              <a:gd name="adj1" fmla="val 50000"/>
              <a:gd name="adj2" fmla="val 50000"/>
            </a:avLst>
          </a:prstGeom>
          <a:solidFill>
            <a:schemeClr val="dk1"/>
          </a:solidFill>
          <a:ln w="25400" cap="flat" cmpd="sng">
            <a:solidFill>
              <a:srgbClr val="94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28"/>
          <p:cNvSpPr/>
          <p:nvPr/>
        </p:nvSpPr>
        <p:spPr>
          <a:xfrm>
            <a:off x="6446219" y="3834882"/>
            <a:ext cx="382772" cy="517451"/>
          </a:xfrm>
          <a:prstGeom prst="upArrow">
            <a:avLst>
              <a:gd name="adj1" fmla="val 50000"/>
              <a:gd name="adj2" fmla="val 50000"/>
            </a:avLst>
          </a:prstGeom>
          <a:solidFill>
            <a:schemeClr val="dk1"/>
          </a:solidFill>
          <a:ln w="25400" cap="flat" cmpd="sng">
            <a:solidFill>
              <a:srgbClr val="94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8"/>
          <p:cNvSpPr txBox="1"/>
          <p:nvPr/>
        </p:nvSpPr>
        <p:spPr>
          <a:xfrm>
            <a:off x="1130922" y="4494948"/>
            <a:ext cx="2954771"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IN" sz="1400" i="0" u="none" strike="noStrike" cap="none" dirty="0">
                <a:solidFill>
                  <a:schemeClr val="bg1">
                    <a:lumMod val="75000"/>
                  </a:schemeClr>
                </a:solidFill>
                <a:latin typeface="Montserrat SemiBold"/>
                <a:ea typeface="Montserrat SemiBold"/>
                <a:cs typeface="Montserrat SemiBold"/>
                <a:sym typeface="Montserrat SemiBold"/>
              </a:rPr>
              <a:t>CatBoost</a:t>
            </a:r>
            <a:endParaRPr sz="1400" i="0" u="none" strike="noStrike" cap="none" dirty="0">
              <a:solidFill>
                <a:schemeClr val="bg1">
                  <a:lumMod val="75000"/>
                </a:schemeClr>
              </a:solidFill>
              <a:latin typeface="Montserrat SemiBold"/>
              <a:ea typeface="Montserrat SemiBold"/>
              <a:cs typeface="Montserrat SemiBold"/>
              <a:sym typeface="Montserrat SemiBold"/>
            </a:endParaRPr>
          </a:p>
        </p:txBody>
      </p:sp>
      <p:sp>
        <p:nvSpPr>
          <p:cNvPr id="269" name="Google Shape;269;p28"/>
          <p:cNvSpPr txBox="1"/>
          <p:nvPr/>
        </p:nvSpPr>
        <p:spPr>
          <a:xfrm>
            <a:off x="5043086" y="4494948"/>
            <a:ext cx="3189037"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dirty="0">
                <a:solidFill>
                  <a:schemeClr val="lt1"/>
                </a:solidFill>
                <a:latin typeface="Montserrat SemiBold"/>
                <a:ea typeface="Montserrat SemiBold"/>
                <a:cs typeface="Montserrat SemiBold"/>
                <a:sym typeface="Montserrat SemiBold"/>
              </a:rPr>
              <a:t>Linear Support Vector Classifier</a:t>
            </a:r>
            <a:endParaRPr sz="1400" i="0" u="none" strike="noStrike" cap="none" dirty="0">
              <a:solidFill>
                <a:schemeClr val="lt1"/>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None/>
            </a:pPr>
            <a:endParaRPr sz="1400" i="0" u="none" strike="noStrike" cap="none" dirty="0">
              <a:solidFill>
                <a:srgbClr val="000000"/>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None/>
            </a:pPr>
            <a:endParaRPr sz="1400" i="0" u="none" strike="noStrike" cap="none" dirty="0">
              <a:solidFill>
                <a:srgbClr val="000000"/>
              </a:solidFill>
              <a:latin typeface="Montserrat SemiBold"/>
              <a:ea typeface="Montserrat SemiBold"/>
              <a:cs typeface="Montserrat SemiBold"/>
              <a:sym typeface="Montserrat SemiBold"/>
            </a:endParaRPr>
          </a:p>
        </p:txBody>
      </p:sp>
      <p:pic>
        <p:nvPicPr>
          <p:cNvPr id="2" name="Picture 1"/>
          <p:cNvPicPr>
            <a:picLocks noChangeAspect="1"/>
          </p:cNvPicPr>
          <p:nvPr/>
        </p:nvPicPr>
        <p:blipFill>
          <a:blip r:embed="rId3"/>
          <a:stretch>
            <a:fillRect/>
          </a:stretch>
        </p:blipFill>
        <p:spPr>
          <a:xfrm>
            <a:off x="949219" y="913056"/>
            <a:ext cx="2914141" cy="2853175"/>
          </a:xfrm>
          <a:prstGeom prst="rect">
            <a:avLst/>
          </a:prstGeom>
        </p:spPr>
      </p:pic>
      <p:pic>
        <p:nvPicPr>
          <p:cNvPr id="4" name="Picture 3"/>
          <p:cNvPicPr>
            <a:picLocks noChangeAspect="1"/>
          </p:cNvPicPr>
          <p:nvPr/>
        </p:nvPicPr>
        <p:blipFill>
          <a:blip r:embed="rId4"/>
          <a:stretch>
            <a:fillRect/>
          </a:stretch>
        </p:blipFill>
        <p:spPr>
          <a:xfrm>
            <a:off x="5198843" y="913056"/>
            <a:ext cx="2877522" cy="2870876"/>
          </a:xfrm>
          <a:prstGeom prst="rect">
            <a:avLst/>
          </a:prstGeom>
        </p:spPr>
      </p:pic>
    </p:spTree>
    <p:extLst>
      <p:ext uri="{BB962C8B-B14F-4D97-AF65-F5344CB8AC3E}">
        <p14:creationId xmlns:p14="http://schemas.microsoft.com/office/powerpoint/2010/main" val="3684728238"/>
      </p:ext>
    </p:extLst>
  </p:cSld>
  <p:clrMapOvr>
    <a:masterClrMapping/>
  </p:clrMapOvr>
  <mc:AlternateContent xmlns:mc="http://schemas.openxmlformats.org/markup-compatibility/2006" xmlns:p14="http://schemas.microsoft.com/office/powerpoint/2010/main">
    <mc:Choice Requires="p14">
      <p:transition spd="slow" p14:dur="2000" advTm="14023"/>
    </mc:Choice>
    <mc:Fallback xmlns="">
      <p:transition spd="slow" advTm="1402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405006" y="375539"/>
            <a:ext cx="85206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800"/>
              <a:buNone/>
            </a:pPr>
            <a:r>
              <a:rPr lang="en-US" sz="2000" b="1" dirty="0">
                <a:latin typeface="Montserrat" panose="020B0604020202020204" charset="0"/>
                <a:ea typeface="Montserrat ExtraBold"/>
                <a:cs typeface="Montserrat ExtraBold"/>
                <a:sym typeface="Montserrat ExtraBold"/>
              </a:rPr>
              <a:t>MODEL VALIDATION AND SELECTION (MULTINOMIAL)</a:t>
            </a:r>
          </a:p>
        </p:txBody>
      </p:sp>
      <p:pic>
        <p:nvPicPr>
          <p:cNvPr id="3" name="Picture 2"/>
          <p:cNvPicPr>
            <a:picLocks noChangeAspect="1"/>
          </p:cNvPicPr>
          <p:nvPr/>
        </p:nvPicPr>
        <p:blipFill>
          <a:blip r:embed="rId3"/>
          <a:stretch>
            <a:fillRect/>
          </a:stretch>
        </p:blipFill>
        <p:spPr>
          <a:xfrm>
            <a:off x="2517161" y="1016333"/>
            <a:ext cx="3933825" cy="1724025"/>
          </a:xfrm>
          <a:prstGeom prst="rect">
            <a:avLst/>
          </a:prstGeom>
        </p:spPr>
      </p:pic>
      <p:pic>
        <p:nvPicPr>
          <p:cNvPr id="6" name="Picture 5"/>
          <p:cNvPicPr>
            <a:picLocks noChangeAspect="1"/>
          </p:cNvPicPr>
          <p:nvPr/>
        </p:nvPicPr>
        <p:blipFill>
          <a:blip r:embed="rId4"/>
          <a:stretch>
            <a:fillRect/>
          </a:stretch>
        </p:blipFill>
        <p:spPr>
          <a:xfrm>
            <a:off x="1579077" y="2953801"/>
            <a:ext cx="5809992" cy="1889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9735"/>
    </mc:Choice>
    <mc:Fallback xmlns="">
      <p:transition spd="slow" advTm="19735"/>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2"/>
          <p:cNvSpPr txBox="1">
            <a:spLocks noGrp="1"/>
          </p:cNvSpPr>
          <p:nvPr>
            <p:ph type="title"/>
          </p:nvPr>
        </p:nvSpPr>
        <p:spPr>
          <a:xfrm>
            <a:off x="405005" y="278264"/>
            <a:ext cx="8520600" cy="572700"/>
          </a:xfrm>
          <a:prstGeom prst="rect">
            <a:avLst/>
          </a:prstGeom>
          <a:noFill/>
          <a:ln>
            <a:noFill/>
          </a:ln>
        </p:spPr>
        <p:txBody>
          <a:bodyPr spcFirstLastPara="1" wrap="square" lIns="91425" tIns="91425" rIns="91425" bIns="91425" anchor="t" anchorCtr="0">
            <a:noAutofit/>
          </a:bodyPr>
          <a:lstStyle/>
          <a:p>
            <a:pPr lvl="0" algn="ctr"/>
            <a:r>
              <a:rPr lang="en-US" b="1" dirty="0">
                <a:latin typeface="Montserrat" panose="020B0604020202020204" charset="0"/>
                <a:ea typeface="Montserrat ExtraBold"/>
                <a:cs typeface="Montserrat ExtraBold"/>
                <a:sym typeface="Montserrat ExtraBold"/>
              </a:rPr>
              <a:t>OBSERVATIONS</a:t>
            </a:r>
            <a:endParaRPr lang="en-US" sz="2000" b="1" dirty="0">
              <a:latin typeface="Montserrat" panose="020B0604020202020204" charset="0"/>
              <a:ea typeface="Montserrat ExtraBold"/>
              <a:cs typeface="Montserrat ExtraBold"/>
              <a:sym typeface="Montserrat ExtraBold"/>
            </a:endParaRPr>
          </a:p>
        </p:txBody>
      </p:sp>
      <p:sp>
        <p:nvSpPr>
          <p:cNvPr id="7" name="Rectangle 6"/>
          <p:cNvSpPr/>
          <p:nvPr/>
        </p:nvSpPr>
        <p:spPr>
          <a:xfrm>
            <a:off x="794112" y="1138547"/>
            <a:ext cx="7347940" cy="3046988"/>
          </a:xfrm>
          <a:prstGeom prst="rect">
            <a:avLst/>
          </a:prstGeom>
        </p:spPr>
        <p:txBody>
          <a:bodyPr wrap="square">
            <a:spAutoFit/>
          </a:bodyPr>
          <a:lstStyle/>
          <a:p>
            <a:pPr marL="342900" indent="-342900" algn="just">
              <a:lnSpc>
                <a:spcPct val="150000"/>
              </a:lnSpc>
              <a:buClrTx/>
              <a:buFont typeface="Wingdings" panose="05000000000000000000" pitchFamily="2" charset="2"/>
              <a:buChar char="Ø"/>
            </a:pPr>
            <a:r>
              <a:rPr lang="en-IN" sz="1600" dirty="0">
                <a:solidFill>
                  <a:schemeClr val="bg1">
                    <a:lumMod val="50000"/>
                  </a:schemeClr>
                </a:solidFill>
              </a:rPr>
              <a:t>The scores of Multinomial Naive Bayes are the lowest across all the metrics.</a:t>
            </a:r>
          </a:p>
          <a:p>
            <a:pPr marL="342900" lvl="0" indent="-342900" algn="just">
              <a:lnSpc>
                <a:spcPct val="150000"/>
              </a:lnSpc>
              <a:buClrTx/>
              <a:buFont typeface="Wingdings" panose="05000000000000000000" pitchFamily="2" charset="2"/>
              <a:buChar char="Ø"/>
            </a:pPr>
            <a:r>
              <a:rPr lang="en-IN" sz="1600" dirty="0">
                <a:solidFill>
                  <a:schemeClr val="bg1">
                    <a:lumMod val="50000"/>
                  </a:schemeClr>
                </a:solidFill>
              </a:rPr>
              <a:t>Linear support vector machine has the highest test accuracy compared to other models.</a:t>
            </a:r>
          </a:p>
          <a:p>
            <a:pPr marL="342900" indent="-342900" algn="just">
              <a:lnSpc>
                <a:spcPct val="150000"/>
              </a:lnSpc>
              <a:buClrTx/>
              <a:buFont typeface="Wingdings" panose="05000000000000000000" pitchFamily="2" charset="2"/>
              <a:buChar char="Ø"/>
            </a:pPr>
            <a:r>
              <a:rPr lang="en-IN" sz="1600" dirty="0">
                <a:solidFill>
                  <a:schemeClr val="bg1">
                    <a:lumMod val="50000"/>
                  </a:schemeClr>
                </a:solidFill>
              </a:rPr>
              <a:t>Recall score of CatBoost model is highest among all.</a:t>
            </a:r>
          </a:p>
          <a:p>
            <a:pPr marL="342900" indent="-342900" algn="just">
              <a:lnSpc>
                <a:spcPct val="150000"/>
              </a:lnSpc>
              <a:buClrTx/>
              <a:buFont typeface="Wingdings" panose="05000000000000000000" pitchFamily="2" charset="2"/>
              <a:buChar char="Ø"/>
            </a:pPr>
            <a:r>
              <a:rPr lang="en-IN" sz="1600" dirty="0">
                <a:solidFill>
                  <a:schemeClr val="bg1">
                    <a:lumMod val="50000"/>
                  </a:schemeClr>
                </a:solidFill>
              </a:rPr>
              <a:t>Considering the overall performance and computation time we have chosen Linear support vector classifier as our model for multinomial classification.</a:t>
            </a:r>
          </a:p>
          <a:p>
            <a:pPr marL="342900" lvl="0" indent="-342900" algn="just">
              <a:lnSpc>
                <a:spcPct val="150000"/>
              </a:lnSpc>
              <a:buClrTx/>
              <a:buFont typeface="Wingdings" panose="05000000000000000000" pitchFamily="2" charset="2"/>
              <a:buChar char="Ø"/>
            </a:pPr>
            <a:endParaRPr lang="en-IN" sz="1600" dirty="0">
              <a:solidFill>
                <a:srgbClr val="134F5C">
                  <a:lumMod val="75000"/>
                </a:srgbClr>
              </a:solidFill>
            </a:endParaRPr>
          </a:p>
        </p:txBody>
      </p:sp>
    </p:spTree>
    <p:extLst>
      <p:ext uri="{BB962C8B-B14F-4D97-AF65-F5344CB8AC3E}">
        <p14:creationId xmlns:p14="http://schemas.microsoft.com/office/powerpoint/2010/main" val="2416513976"/>
      </p:ext>
    </p:extLst>
  </p:cSld>
  <p:clrMapOvr>
    <a:masterClrMapping/>
  </p:clrMapOvr>
  <mc:AlternateContent xmlns:mc="http://schemas.openxmlformats.org/markup-compatibility/2006" xmlns:p14="http://schemas.microsoft.com/office/powerpoint/2010/main">
    <mc:Choice Requires="p14">
      <p:transition spd="slow" p14:dur="2000" advTm="19735"/>
    </mc:Choice>
    <mc:Fallback xmlns="">
      <p:transition spd="slow" advTm="19735"/>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29596"/>
            <a:ext cx="8520600" cy="572700"/>
          </a:xfrm>
        </p:spPr>
        <p:txBody>
          <a:bodyPr/>
          <a:lstStyle/>
          <a:p>
            <a:pPr algn="ctr"/>
            <a:r>
              <a:rPr lang="en-IN" sz="2000" b="1" dirty="0"/>
              <a:t>LINEAR SVC AFTER CROSS VALIDATION AND </a:t>
            </a:r>
            <a:br>
              <a:rPr lang="en-IN" sz="2000" b="1" dirty="0"/>
            </a:br>
            <a:r>
              <a:rPr lang="en-IN" sz="2000" b="1" dirty="0"/>
              <a:t>HYPERPARAMETER TUNING</a:t>
            </a:r>
          </a:p>
        </p:txBody>
      </p:sp>
      <p:sp>
        <p:nvSpPr>
          <p:cNvPr id="6" name="Rectangle 5"/>
          <p:cNvSpPr/>
          <p:nvPr/>
        </p:nvSpPr>
        <p:spPr>
          <a:xfrm>
            <a:off x="376419" y="1153809"/>
            <a:ext cx="8281806" cy="321819"/>
          </a:xfrm>
          <a:prstGeom prst="rect">
            <a:avLst/>
          </a:prstGeom>
        </p:spPr>
        <p:txBody>
          <a:bodyPr wrap="square">
            <a:spAutoFit/>
          </a:bodyPr>
          <a:lstStyle/>
          <a:p>
            <a:pPr marL="114300" lvl="0">
              <a:lnSpc>
                <a:spcPct val="115000"/>
              </a:lnSpc>
              <a:buSzPts val="1800"/>
            </a:pPr>
            <a:r>
              <a:rPr lang="en-US" dirty="0">
                <a:solidFill>
                  <a:schemeClr val="lt1"/>
                </a:solidFill>
                <a:latin typeface="Montserrat SemiBold"/>
                <a:ea typeface="Montserrat SemiBold"/>
                <a:cs typeface="Montserrat SemiBold"/>
                <a:sym typeface="Montserrat SemiBold"/>
              </a:rPr>
              <a:t>We have chosen Linear Support Vector classifier as the best model for our predictions</a:t>
            </a:r>
            <a:endParaRPr lang="en-IN" dirty="0"/>
          </a:p>
        </p:txBody>
      </p:sp>
      <p:pic>
        <p:nvPicPr>
          <p:cNvPr id="8" name="Picture 7"/>
          <p:cNvPicPr>
            <a:picLocks noChangeAspect="1"/>
          </p:cNvPicPr>
          <p:nvPr/>
        </p:nvPicPr>
        <p:blipFill>
          <a:blip r:embed="rId2"/>
          <a:stretch>
            <a:fillRect/>
          </a:stretch>
        </p:blipFill>
        <p:spPr>
          <a:xfrm>
            <a:off x="5072201" y="2571750"/>
            <a:ext cx="1780186" cy="1688738"/>
          </a:xfrm>
          <a:prstGeom prst="rect">
            <a:avLst/>
          </a:prstGeom>
        </p:spPr>
      </p:pic>
      <p:pic>
        <p:nvPicPr>
          <p:cNvPr id="1026" name="Picture 2">
            <a:extLst>
              <a:ext uri="{FF2B5EF4-FFF2-40B4-BE49-F238E27FC236}">
                <a16:creationId xmlns:a16="http://schemas.microsoft.com/office/drawing/2014/main" id="{B3B50908-7E43-4054-B5CF-2D634A251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19" y="1475628"/>
            <a:ext cx="4750921" cy="3109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605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5"/>
          <p:cNvSpPr txBox="1">
            <a:spLocks noGrp="1"/>
          </p:cNvSpPr>
          <p:nvPr>
            <p:ph type="title"/>
          </p:nvPr>
        </p:nvSpPr>
        <p:spPr>
          <a:xfrm>
            <a:off x="101480" y="202018"/>
            <a:ext cx="8740151" cy="572700"/>
          </a:xfrm>
          <a:prstGeom prst="rect">
            <a:avLst/>
          </a:prstGeom>
          <a:noFill/>
          <a:ln>
            <a:noFill/>
          </a:ln>
        </p:spPr>
        <p:txBody>
          <a:bodyPr spcFirstLastPara="1" wrap="square" lIns="91425" tIns="91425" rIns="91425" bIns="91425" anchor="t" anchorCtr="0">
            <a:noAutofit/>
          </a:bodyPr>
          <a:lstStyle/>
          <a:p>
            <a:pPr lvl="0" algn="ctr"/>
            <a:r>
              <a:rPr lang="en-IN" sz="2000" b="1" dirty="0"/>
              <a:t>LINEAR SVC AFTER CROSS VALIDATION AND </a:t>
            </a:r>
            <a:br>
              <a:rPr lang="en-IN" sz="2000" b="1" dirty="0"/>
            </a:br>
            <a:r>
              <a:rPr lang="en-IN" sz="2000" b="1" dirty="0"/>
              <a:t>HYPERPARAMETER TUNING</a:t>
            </a:r>
            <a:endParaRPr sz="2000" b="1" dirty="0">
              <a:latin typeface="Montserrat" panose="020B0604020202020204" charset="0"/>
              <a:ea typeface="Montserrat ExtraBold"/>
              <a:cs typeface="Montserrat ExtraBold"/>
              <a:sym typeface="Montserrat ExtraBold"/>
            </a:endParaRPr>
          </a:p>
        </p:txBody>
      </p:sp>
      <p:pic>
        <p:nvPicPr>
          <p:cNvPr id="2" name="Picture 1"/>
          <p:cNvPicPr>
            <a:picLocks noChangeAspect="1"/>
          </p:cNvPicPr>
          <p:nvPr/>
        </p:nvPicPr>
        <p:blipFill>
          <a:blip r:embed="rId3"/>
          <a:stretch>
            <a:fillRect/>
          </a:stretch>
        </p:blipFill>
        <p:spPr>
          <a:xfrm>
            <a:off x="620399" y="1133556"/>
            <a:ext cx="4955736" cy="3420396"/>
          </a:xfrm>
          <a:prstGeom prst="rect">
            <a:avLst/>
          </a:prstGeom>
        </p:spPr>
      </p:pic>
      <p:pic>
        <p:nvPicPr>
          <p:cNvPr id="5" name="Picture 4"/>
          <p:cNvPicPr>
            <a:picLocks noChangeAspect="1"/>
          </p:cNvPicPr>
          <p:nvPr/>
        </p:nvPicPr>
        <p:blipFill>
          <a:blip r:embed="rId4"/>
          <a:stretch>
            <a:fillRect/>
          </a:stretch>
        </p:blipFill>
        <p:spPr>
          <a:xfrm>
            <a:off x="6100313" y="3403926"/>
            <a:ext cx="1896020" cy="134123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479"/>
    </mc:Choice>
    <mc:Fallback xmlns="">
      <p:transition spd="slow" advTm="26479"/>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0D84-4D28-46B3-82F9-84A8E67AF6E0}"/>
              </a:ext>
            </a:extLst>
          </p:cNvPr>
          <p:cNvSpPr>
            <a:spLocks noGrp="1"/>
          </p:cNvSpPr>
          <p:nvPr>
            <p:ph type="title"/>
          </p:nvPr>
        </p:nvSpPr>
        <p:spPr>
          <a:xfrm>
            <a:off x="311700" y="298003"/>
            <a:ext cx="8520600" cy="572700"/>
          </a:xfrm>
        </p:spPr>
        <p:txBody>
          <a:bodyPr/>
          <a:lstStyle/>
          <a:p>
            <a:pPr algn="ctr"/>
            <a:r>
              <a:rPr lang="en-IN" b="1" dirty="0"/>
              <a:t>CONCLUSION</a:t>
            </a:r>
          </a:p>
        </p:txBody>
      </p:sp>
      <p:sp>
        <p:nvSpPr>
          <p:cNvPr id="3" name="Text Placeholder 2">
            <a:extLst>
              <a:ext uri="{FF2B5EF4-FFF2-40B4-BE49-F238E27FC236}">
                <a16:creationId xmlns:a16="http://schemas.microsoft.com/office/drawing/2014/main" id="{82D5CDD4-7DD9-48FF-BA86-E8284B34105B}"/>
              </a:ext>
            </a:extLst>
          </p:cNvPr>
          <p:cNvSpPr>
            <a:spLocks noGrp="1"/>
          </p:cNvSpPr>
          <p:nvPr>
            <p:ph type="body" idx="1"/>
          </p:nvPr>
        </p:nvSpPr>
        <p:spPr>
          <a:xfrm>
            <a:off x="486798" y="1206149"/>
            <a:ext cx="8005449" cy="2860014"/>
          </a:xfrm>
        </p:spPr>
        <p:txBody>
          <a:bodyPr/>
          <a:lstStyle/>
          <a:p>
            <a:pPr lvl="0">
              <a:buClr>
                <a:schemeClr val="bg1">
                  <a:lumMod val="75000"/>
                </a:schemeClr>
              </a:buClr>
              <a:buFont typeface="Wingdings" panose="05000000000000000000" pitchFamily="2" charset="2"/>
              <a:buChar char="Ø"/>
            </a:pPr>
            <a:r>
              <a:rPr lang="en-IN" sz="1600" dirty="0">
                <a:solidFill>
                  <a:schemeClr val="accent2"/>
                </a:solidFill>
                <a:latin typeface="Times New Roman" panose="02020603050405020304" pitchFamily="18" charset="0"/>
                <a:cs typeface="Times New Roman" panose="02020603050405020304" pitchFamily="18" charset="0"/>
              </a:rPr>
              <a:t>Among the 5 classification algorithms we performed, Naïve Bayes fails to be effective.</a:t>
            </a:r>
          </a:p>
          <a:p>
            <a:pPr lvl="0">
              <a:buClr>
                <a:schemeClr val="bg1">
                  <a:lumMod val="75000"/>
                </a:schemeClr>
              </a:buClr>
              <a:buFont typeface="Wingdings" panose="05000000000000000000" pitchFamily="2" charset="2"/>
              <a:buChar char="Ø"/>
            </a:pPr>
            <a:r>
              <a:rPr lang="en-IN" sz="1600" dirty="0">
                <a:solidFill>
                  <a:schemeClr val="accent2"/>
                </a:solidFill>
                <a:latin typeface="Times New Roman" panose="02020603050405020304" pitchFamily="18" charset="0"/>
                <a:cs typeface="Times New Roman" panose="02020603050405020304" pitchFamily="18" charset="0"/>
              </a:rPr>
              <a:t>The other 4 models SVM, SGD, Logistic Regression, and CatBoost perform well on the test data, SVM being the best model.</a:t>
            </a:r>
          </a:p>
          <a:p>
            <a:pPr lvl="0">
              <a:buClr>
                <a:schemeClr val="bg1">
                  <a:lumMod val="75000"/>
                </a:schemeClr>
              </a:buClr>
              <a:buFont typeface="Wingdings" panose="05000000000000000000" pitchFamily="2" charset="2"/>
              <a:buChar char="Ø"/>
            </a:pPr>
            <a:r>
              <a:rPr lang="en-IN" sz="1600" dirty="0">
                <a:solidFill>
                  <a:schemeClr val="accent2"/>
                </a:solidFill>
                <a:latin typeface="Times New Roman" panose="02020603050405020304" pitchFamily="18" charset="0"/>
                <a:cs typeface="Times New Roman" panose="02020603050405020304" pitchFamily="18" charset="0"/>
              </a:rPr>
              <a:t>Linear SVM with 85% accuracy after cross-validation and hyperparameter tuning performed well for multinomial classification.</a:t>
            </a:r>
          </a:p>
          <a:p>
            <a:pPr lvl="0">
              <a:buClr>
                <a:schemeClr val="bg1">
                  <a:lumMod val="75000"/>
                </a:schemeClr>
              </a:buClr>
              <a:buFont typeface="Wingdings" panose="05000000000000000000" pitchFamily="2" charset="2"/>
              <a:buChar char="Ø"/>
            </a:pPr>
            <a:r>
              <a:rPr lang="en-IN" sz="1600" dirty="0">
                <a:solidFill>
                  <a:schemeClr val="accent2"/>
                </a:solidFill>
                <a:latin typeface="Times New Roman" panose="02020603050405020304" pitchFamily="18" charset="0"/>
                <a:cs typeface="Times New Roman" panose="02020603050405020304" pitchFamily="18" charset="0"/>
              </a:rPr>
              <a:t>We hope this project will be helpful for the Government and NGOs to take adequate measures in policy making and  rehabilitation respectively.</a:t>
            </a:r>
          </a:p>
          <a:p>
            <a:pPr lvl="0">
              <a:buClr>
                <a:schemeClr val="bg1">
                  <a:lumMod val="75000"/>
                </a:schemeClr>
              </a:buClr>
              <a:buFont typeface="Wingdings" panose="05000000000000000000" pitchFamily="2" charset="2"/>
              <a:buChar char="Ø"/>
            </a:pPr>
            <a:r>
              <a:rPr lang="en-IN" sz="1600" dirty="0">
                <a:solidFill>
                  <a:schemeClr val="accent2"/>
                </a:solidFill>
                <a:latin typeface="Times New Roman" panose="02020603050405020304" pitchFamily="18" charset="0"/>
                <a:cs typeface="Times New Roman" panose="02020603050405020304" pitchFamily="18" charset="0"/>
              </a:rPr>
              <a:t>Various profit organizations can make profit through the production and distribution of essential items during the pandemic by </a:t>
            </a:r>
            <a:r>
              <a:rPr lang="en-IN" sz="1600" dirty="0" err="1">
                <a:solidFill>
                  <a:schemeClr val="accent2"/>
                </a:solidFill>
                <a:latin typeface="Times New Roman" panose="02020603050405020304" pitchFamily="18" charset="0"/>
                <a:cs typeface="Times New Roman" panose="02020603050405020304" pitchFamily="18" charset="0"/>
              </a:rPr>
              <a:t>analyzing</a:t>
            </a:r>
            <a:r>
              <a:rPr lang="en-IN" sz="1600" dirty="0">
                <a:solidFill>
                  <a:schemeClr val="accent2"/>
                </a:solidFill>
                <a:latin typeface="Times New Roman" panose="02020603050405020304" pitchFamily="18" charset="0"/>
                <a:cs typeface="Times New Roman" panose="02020603050405020304" pitchFamily="18" charset="0"/>
              </a:rPr>
              <a:t> various sentiments </a:t>
            </a:r>
          </a:p>
          <a:p>
            <a:pPr marL="114300" lvl="0" indent="0">
              <a:buClr>
                <a:schemeClr val="bg1">
                  <a:lumMod val="75000"/>
                </a:schemeClr>
              </a:buClr>
              <a:buNone/>
            </a:pPr>
            <a:endParaRPr lang="en-IN" sz="1600" dirty="0">
              <a:solidFill>
                <a:schemeClr val="accent2"/>
              </a:solidFill>
              <a:latin typeface="Times New Roman" panose="02020603050405020304" pitchFamily="18" charset="0"/>
              <a:cs typeface="Times New Roman" panose="02020603050405020304" pitchFamily="18" charset="0"/>
            </a:endParaRPr>
          </a:p>
          <a:p>
            <a:br>
              <a:rPr lang="en-IN" sz="1600" dirty="0">
                <a:solidFill>
                  <a:schemeClr val="bg1">
                    <a:lumMod val="50000"/>
                  </a:schemeClr>
                </a:solidFill>
                <a:latin typeface="Times New Roman" panose="02020603050405020304" pitchFamily="18" charset="0"/>
                <a:cs typeface="Times New Roman" panose="02020603050405020304" pitchFamily="18" charset="0"/>
              </a:rPr>
            </a:br>
            <a:endParaRPr lang="en-IN" sz="1600" dirty="0">
              <a:solidFill>
                <a:schemeClr val="bg1">
                  <a:lumMod val="50000"/>
                </a:schemeClr>
              </a:solidFill>
              <a:latin typeface="Times New Roman" panose="02020603050405020304" pitchFamily="18" charset="0"/>
              <a:cs typeface="Times New Roman" panose="02020603050405020304" pitchFamily="18" charset="0"/>
            </a:endParaRPr>
          </a:p>
          <a:p>
            <a:pPr>
              <a:buClr>
                <a:schemeClr val="bg1">
                  <a:lumMod val="75000"/>
                </a:schemeClr>
              </a:buClr>
            </a:pPr>
            <a:endParaRPr lang="en-IN" sz="1600" dirty="0">
              <a:solidFill>
                <a:schemeClr val="bg1">
                  <a:lumMod val="50000"/>
                </a:schemeClr>
              </a:solidFill>
              <a:latin typeface="Times New Roman" panose="02020603050405020304" pitchFamily="18" charset="0"/>
              <a:cs typeface="Times New Roman" panose="02020603050405020304" pitchFamily="18" charset="0"/>
            </a:endParaRPr>
          </a:p>
          <a:p>
            <a:pPr>
              <a:buClr>
                <a:schemeClr val="bg1">
                  <a:lumMod val="75000"/>
                </a:schemeClr>
              </a:buClr>
            </a:pPr>
            <a:endParaRPr lang="en-IN" sz="1600" dirty="0">
              <a:solidFill>
                <a:schemeClr val="bg1">
                  <a:lumMod val="50000"/>
                </a:schemeClr>
              </a:solidFill>
              <a:latin typeface="Times New Roman" panose="02020603050405020304" pitchFamily="18" charset="0"/>
              <a:cs typeface="Times New Roman" panose="02020603050405020304" pitchFamily="18" charset="0"/>
            </a:endParaRPr>
          </a:p>
          <a:p>
            <a:pPr>
              <a:buClr>
                <a:schemeClr val="bg1">
                  <a:lumMod val="75000"/>
                </a:schemeClr>
              </a:buClr>
            </a:pPr>
            <a:endParaRPr lang="en-IN" sz="16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7987083"/>
      </p:ext>
    </p:extLst>
  </p:cSld>
  <p:clrMapOvr>
    <a:masterClrMapping/>
  </p:clrMapOvr>
  <mc:AlternateContent xmlns:mc="http://schemas.openxmlformats.org/markup-compatibility/2006" xmlns:p14="http://schemas.microsoft.com/office/powerpoint/2010/main">
    <mc:Choice Requires="p14">
      <p:transition spd="slow" p14:dur="2000" advTm="56504"/>
    </mc:Choice>
    <mc:Fallback xmlns="">
      <p:transition spd="slow" advTm="5650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30D84-4D28-46B3-82F9-84A8E67AF6E0}"/>
              </a:ext>
            </a:extLst>
          </p:cNvPr>
          <p:cNvSpPr>
            <a:spLocks noGrp="1"/>
          </p:cNvSpPr>
          <p:nvPr>
            <p:ph type="title"/>
          </p:nvPr>
        </p:nvSpPr>
        <p:spPr>
          <a:xfrm>
            <a:off x="340883" y="2185169"/>
            <a:ext cx="8520600" cy="572700"/>
          </a:xfrm>
        </p:spPr>
        <p:txBody>
          <a:bodyPr/>
          <a:lstStyle/>
          <a:p>
            <a:pPr algn="ctr"/>
            <a:r>
              <a:rPr lang="en-IN" sz="32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3684954047"/>
      </p:ext>
    </p:extLst>
  </p:cSld>
  <p:clrMapOvr>
    <a:masterClrMapping/>
  </p:clrMapOvr>
  <mc:AlternateContent xmlns:mc="http://schemas.openxmlformats.org/markup-compatibility/2006" xmlns:p14="http://schemas.microsoft.com/office/powerpoint/2010/main">
    <mc:Choice Requires="p14">
      <p:transition spd="slow" p14:dur="2000" advTm="39983"/>
    </mc:Choice>
    <mc:Fallback xmlns="">
      <p:transition spd="slow" advTm="3998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4" name="TextBox 3">
            <a:extLst>
              <a:ext uri="{FF2B5EF4-FFF2-40B4-BE49-F238E27FC236}">
                <a16:creationId xmlns:a16="http://schemas.microsoft.com/office/drawing/2014/main" id="{013AA298-3BFA-4D5F-86BF-E946345F10E6}"/>
              </a:ext>
            </a:extLst>
          </p:cNvPr>
          <p:cNvSpPr txBox="1"/>
          <p:nvPr/>
        </p:nvSpPr>
        <p:spPr>
          <a:xfrm>
            <a:off x="575310" y="798711"/>
            <a:ext cx="7993380" cy="1969770"/>
          </a:xfrm>
          <a:prstGeom prst="rect">
            <a:avLst/>
          </a:prstGeom>
          <a:noFill/>
        </p:spPr>
        <p:txBody>
          <a:bodyPr wrap="square" anchor="ctr">
            <a:spAutoFit/>
          </a:bodyPr>
          <a:lstStyle/>
          <a:p>
            <a:r>
              <a:rPr lang="en-US" sz="3200" b="1" i="0" dirty="0">
                <a:solidFill>
                  <a:srgbClr val="C00000"/>
                </a:solidFill>
                <a:effectLst/>
                <a:latin typeface="+mj-lt"/>
                <a:cs typeface="Times New Roman" panose="02020603050405020304" pitchFamily="18" charset="0"/>
              </a:rPr>
              <a:t>         </a:t>
            </a:r>
            <a:endParaRPr lang="en-US" sz="2800" b="1" i="0" dirty="0">
              <a:solidFill>
                <a:srgbClr val="C00000"/>
              </a:solidFill>
              <a:effectLst/>
              <a:latin typeface="Times New Roman" panose="02020603050405020304" pitchFamily="18" charset="0"/>
              <a:cs typeface="Times New Roman" panose="02020603050405020304" pitchFamily="18" charset="0"/>
            </a:endParaRPr>
          </a:p>
          <a:p>
            <a:pPr algn="just">
              <a:lnSpc>
                <a:spcPct val="150000"/>
              </a:lnSpc>
            </a:pPr>
            <a:r>
              <a:rPr lang="en-US" sz="1600" b="0" i="0" dirty="0">
                <a:solidFill>
                  <a:schemeClr val="bg1"/>
                </a:solidFill>
                <a:effectLst/>
                <a:latin typeface="+mn-lt"/>
                <a:cs typeface="Times New Roman" panose="02020603050405020304" pitchFamily="18" charset="0"/>
              </a:rPr>
              <a:t>Sentiment Analysis is the process of computationally identifying and categorizing opinions expressed in a piece of text, especially in order to determine whether the writer’s attitude towards a particular topic is Positive, Negative, or Neutral.</a:t>
            </a:r>
          </a:p>
          <a:p>
            <a:pPr algn="just"/>
            <a:endParaRPr lang="en-IN" sz="1800" dirty="0">
              <a:solidFill>
                <a:schemeClr val="bg1">
                  <a:lumMod val="75000"/>
                </a:schemeClr>
              </a:solidFill>
              <a:latin typeface="+mn-lt"/>
              <a:cs typeface="Times New Roman" panose="02020603050405020304" pitchFamily="18" charset="0"/>
            </a:endParaRPr>
          </a:p>
        </p:txBody>
      </p:sp>
      <p:sp>
        <p:nvSpPr>
          <p:cNvPr id="3" name="Title 2">
            <a:extLst>
              <a:ext uri="{FF2B5EF4-FFF2-40B4-BE49-F238E27FC236}">
                <a16:creationId xmlns:a16="http://schemas.microsoft.com/office/drawing/2014/main" id="{732A3437-BD21-4E35-A524-7969442A4702}"/>
              </a:ext>
            </a:extLst>
          </p:cNvPr>
          <p:cNvSpPr>
            <a:spLocks noGrp="1"/>
          </p:cNvSpPr>
          <p:nvPr>
            <p:ph type="ctrTitle"/>
          </p:nvPr>
        </p:nvSpPr>
        <p:spPr>
          <a:xfrm>
            <a:off x="753013" y="283653"/>
            <a:ext cx="7637974" cy="515058"/>
          </a:xfrm>
        </p:spPr>
        <p:txBody>
          <a:bodyPr anchor="t"/>
          <a:lstStyle/>
          <a:p>
            <a:r>
              <a:rPr lang="en-US" sz="3200" b="1" i="0" dirty="0">
                <a:solidFill>
                  <a:srgbClr val="C00000"/>
                </a:solidFill>
                <a:effectLst/>
                <a:latin typeface="+mj-lt"/>
                <a:cs typeface="Times New Roman" panose="02020603050405020304" pitchFamily="18" charset="0"/>
              </a:rPr>
              <a:t>WHAT IS SENTIMENT ANALYSIS</a:t>
            </a:r>
            <a:br>
              <a:rPr lang="en-US" sz="2400" b="1" i="0" dirty="0">
                <a:solidFill>
                  <a:srgbClr val="C00000"/>
                </a:solidFill>
                <a:effectLst/>
                <a:latin typeface="+mj-lt"/>
                <a:cs typeface="Times New Roman" panose="02020603050405020304" pitchFamily="18" charset="0"/>
              </a:rPr>
            </a:br>
            <a:endParaRPr lang="en-IN" sz="2400" dirty="0"/>
          </a:p>
        </p:txBody>
      </p:sp>
      <p:pic>
        <p:nvPicPr>
          <p:cNvPr id="1026" name="Picture 2">
            <a:extLst>
              <a:ext uri="{FF2B5EF4-FFF2-40B4-BE49-F238E27FC236}">
                <a16:creationId xmlns:a16="http://schemas.microsoft.com/office/drawing/2014/main" id="{7C678E5A-5490-44CF-AB2B-7FF61794B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353" y="2441207"/>
            <a:ext cx="4255294" cy="2384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75462-CB22-43F1-8E7F-17F1D05BA65B}"/>
              </a:ext>
            </a:extLst>
          </p:cNvPr>
          <p:cNvSpPr>
            <a:spLocks noGrp="1"/>
          </p:cNvSpPr>
          <p:nvPr>
            <p:ph type="title"/>
          </p:nvPr>
        </p:nvSpPr>
        <p:spPr>
          <a:xfrm>
            <a:off x="544965" y="222960"/>
            <a:ext cx="8520600" cy="572700"/>
          </a:xfrm>
        </p:spPr>
        <p:txBody>
          <a:bodyPr/>
          <a:lstStyle/>
          <a:p>
            <a:r>
              <a:rPr lang="en-US" sz="3200" b="1" dirty="0"/>
              <a:t>          TWEET SENTIMENT ANALYSIS</a:t>
            </a:r>
            <a:endParaRPr lang="en-IN" sz="3200" b="1" dirty="0"/>
          </a:p>
        </p:txBody>
      </p:sp>
      <p:sp>
        <p:nvSpPr>
          <p:cNvPr id="3" name="Text Placeholder 2">
            <a:extLst>
              <a:ext uri="{FF2B5EF4-FFF2-40B4-BE49-F238E27FC236}">
                <a16:creationId xmlns:a16="http://schemas.microsoft.com/office/drawing/2014/main" id="{299B0BFE-1023-4B2C-A9F0-ECF8C17B2454}"/>
              </a:ext>
            </a:extLst>
          </p:cNvPr>
          <p:cNvSpPr>
            <a:spLocks noGrp="1"/>
          </p:cNvSpPr>
          <p:nvPr>
            <p:ph type="body" idx="1"/>
          </p:nvPr>
        </p:nvSpPr>
        <p:spPr>
          <a:xfrm>
            <a:off x="405006" y="1116241"/>
            <a:ext cx="5911818" cy="3416400"/>
          </a:xfrm>
        </p:spPr>
        <p:txBody>
          <a:bodyPr/>
          <a:lstStyle/>
          <a:p>
            <a:pPr marL="114300" indent="0" algn="just">
              <a:lnSpc>
                <a:spcPct val="150000"/>
              </a:lnSpc>
              <a:buNone/>
            </a:pPr>
            <a:r>
              <a:rPr lang="en-US" sz="1600" b="0" i="0" dirty="0">
                <a:solidFill>
                  <a:schemeClr val="bg1">
                    <a:lumMod val="75000"/>
                  </a:schemeClr>
                </a:solidFill>
                <a:effectLst/>
                <a:latin typeface="+mn-lt"/>
                <a:cs typeface="Times New Roman" panose="02020603050405020304" pitchFamily="18" charset="0"/>
              </a:rPr>
              <a:t>Twitter is one of the most powerful social media platform in the world right now, which is used every day by people to express opinions about different topics, such as products, movies, music, politicians, events, social events, among others.</a:t>
            </a:r>
          </a:p>
          <a:p>
            <a:pPr marL="114300" indent="0" algn="just">
              <a:lnSpc>
                <a:spcPct val="150000"/>
              </a:lnSpc>
              <a:buNone/>
            </a:pPr>
            <a:r>
              <a:rPr lang="en-US" sz="1600" b="0" i="0" dirty="0">
                <a:solidFill>
                  <a:schemeClr val="bg1">
                    <a:lumMod val="75000"/>
                  </a:schemeClr>
                </a:solidFill>
                <a:effectLst/>
                <a:latin typeface="+mn-lt"/>
                <a:cs typeface="Times New Roman" panose="02020603050405020304" pitchFamily="18" charset="0"/>
              </a:rPr>
              <a:t>Tweets are often useful in generating a vast amount of sentiment data upon analysis. These data are useful in understanding the opinion of the people about a variety of topics</a:t>
            </a:r>
            <a:r>
              <a:rPr lang="en-US" sz="1600" b="0" i="0" dirty="0">
                <a:solidFill>
                  <a:schemeClr val="bg1">
                    <a:lumMod val="75000"/>
                  </a:schemeClr>
                </a:solidFill>
                <a:effectLst/>
                <a:latin typeface="+mn-lt"/>
              </a:rPr>
              <a:t>.</a:t>
            </a:r>
            <a:endParaRPr lang="en-US" sz="1600" b="0" i="0" dirty="0">
              <a:solidFill>
                <a:schemeClr val="bg1">
                  <a:lumMod val="75000"/>
                </a:schemeClr>
              </a:solidFill>
              <a:effectLst/>
              <a:latin typeface="+mn-lt"/>
              <a:cs typeface="Times New Roman" panose="02020603050405020304" pitchFamily="18" charset="0"/>
            </a:endParaRPr>
          </a:p>
          <a:p>
            <a:pPr marL="114300" indent="0">
              <a:buNone/>
            </a:pPr>
            <a:endParaRPr lang="en-US" sz="2000" dirty="0">
              <a:solidFill>
                <a:srgbClr val="002060"/>
              </a:solidFill>
              <a:latin typeface="Times New Roman" panose="02020603050405020304" pitchFamily="18" charset="0"/>
              <a:cs typeface="Times New Roman" panose="02020603050405020304" pitchFamily="18" charset="0"/>
            </a:endParaRPr>
          </a:p>
          <a:p>
            <a:pPr marL="114300" indent="0">
              <a:buNone/>
            </a:pPr>
            <a:endParaRPr lang="en-IN" sz="2000" dirty="0">
              <a:solidFill>
                <a:srgbClr val="002060"/>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F2D9AED7-5548-4B26-9468-DAED68E705F4}"/>
              </a:ext>
            </a:extLst>
          </p:cNvPr>
          <p:cNvPicPr>
            <a:picLocks noChangeAspect="1"/>
          </p:cNvPicPr>
          <p:nvPr/>
        </p:nvPicPr>
        <p:blipFill>
          <a:blip r:embed="rId2"/>
          <a:srcRect/>
          <a:stretch/>
        </p:blipFill>
        <p:spPr>
          <a:xfrm>
            <a:off x="6827075" y="1753853"/>
            <a:ext cx="1622670" cy="1318419"/>
          </a:xfrm>
          <a:prstGeom prst="rect">
            <a:avLst/>
          </a:prstGeom>
        </p:spPr>
      </p:pic>
    </p:spTree>
    <p:extLst>
      <p:ext uri="{BB962C8B-B14F-4D97-AF65-F5344CB8AC3E}">
        <p14:creationId xmlns:p14="http://schemas.microsoft.com/office/powerpoint/2010/main" val="1546356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B79A1-BF0B-42EF-8D9E-7B93675435F1}"/>
              </a:ext>
            </a:extLst>
          </p:cNvPr>
          <p:cNvSpPr>
            <a:spLocks noGrp="1"/>
          </p:cNvSpPr>
          <p:nvPr>
            <p:ph type="title"/>
          </p:nvPr>
        </p:nvSpPr>
        <p:spPr>
          <a:xfrm>
            <a:off x="311700" y="288275"/>
            <a:ext cx="8520600" cy="572700"/>
          </a:xfrm>
        </p:spPr>
        <p:txBody>
          <a:bodyPr/>
          <a:lstStyle/>
          <a:p>
            <a:pPr algn="ctr"/>
            <a:r>
              <a:rPr lang="en-US" b="1" dirty="0"/>
              <a:t> </a:t>
            </a:r>
            <a:r>
              <a:rPr lang="en-US" sz="3200" b="1" dirty="0"/>
              <a:t>PROBLEM STATEMENT</a:t>
            </a:r>
            <a:endParaRPr lang="en-IN" sz="3200" b="1" dirty="0"/>
          </a:p>
        </p:txBody>
      </p:sp>
      <p:sp>
        <p:nvSpPr>
          <p:cNvPr id="3" name="Text Placeholder 2">
            <a:extLst>
              <a:ext uri="{FF2B5EF4-FFF2-40B4-BE49-F238E27FC236}">
                <a16:creationId xmlns:a16="http://schemas.microsoft.com/office/drawing/2014/main" id="{41A6E8F1-897A-4A44-9F18-42ABB7ABD158}"/>
              </a:ext>
            </a:extLst>
          </p:cNvPr>
          <p:cNvSpPr>
            <a:spLocks noGrp="1"/>
          </p:cNvSpPr>
          <p:nvPr>
            <p:ph type="body" idx="1"/>
          </p:nvPr>
        </p:nvSpPr>
        <p:spPr>
          <a:xfrm>
            <a:off x="465419" y="1255991"/>
            <a:ext cx="5949141" cy="3416400"/>
          </a:xfrm>
        </p:spPr>
        <p:txBody>
          <a:bodyPr/>
          <a:lstStyle/>
          <a:p>
            <a:pPr marL="114300" indent="0" algn="just">
              <a:lnSpc>
                <a:spcPct val="150000"/>
              </a:lnSpc>
              <a:buNone/>
            </a:pPr>
            <a:r>
              <a:rPr lang="en-US" sz="1600" dirty="0">
                <a:solidFill>
                  <a:schemeClr val="bg1">
                    <a:lumMod val="75000"/>
                  </a:schemeClr>
                </a:solidFill>
                <a:latin typeface="+mn-lt"/>
                <a:cs typeface="Times New Roman" panose="02020603050405020304" pitchFamily="18" charset="0"/>
              </a:rPr>
              <a:t>COVID 19</a:t>
            </a:r>
            <a:r>
              <a:rPr lang="en-US" sz="1600" b="0" i="0" dirty="0">
                <a:solidFill>
                  <a:schemeClr val="bg1">
                    <a:lumMod val="75000"/>
                  </a:schemeClr>
                </a:solidFill>
                <a:effectLst/>
                <a:latin typeface="+mn-lt"/>
                <a:cs typeface="Times New Roman" panose="02020603050405020304" pitchFamily="18" charset="0"/>
              </a:rPr>
              <a:t> is a global pandemic that is still infecting millions of people around the world.</a:t>
            </a:r>
          </a:p>
          <a:p>
            <a:pPr marL="114300" indent="0" algn="just">
              <a:lnSpc>
                <a:spcPct val="150000"/>
              </a:lnSpc>
              <a:buNone/>
            </a:pPr>
            <a:r>
              <a:rPr lang="en-US" sz="1600" dirty="0">
                <a:solidFill>
                  <a:schemeClr val="bg1">
                    <a:lumMod val="75000"/>
                  </a:schemeClr>
                </a:solidFill>
                <a:latin typeface="+mn-lt"/>
                <a:cs typeface="Times New Roman" panose="02020603050405020304" pitchFamily="18" charset="0"/>
              </a:rPr>
              <a:t>For this project we are provided with a coronavirus tweets csv file which contains more than 40000 tweets from people around the world on covid 19 and our aim is to analyze these </a:t>
            </a:r>
            <a:r>
              <a:rPr lang="en-US" sz="1600" b="0" i="0" dirty="0">
                <a:solidFill>
                  <a:schemeClr val="bg1">
                    <a:lumMod val="75000"/>
                  </a:schemeClr>
                </a:solidFill>
                <a:effectLst/>
                <a:latin typeface="+mn-lt"/>
                <a:cs typeface="Times New Roman" panose="02020603050405020304" pitchFamily="18" charset="0"/>
              </a:rPr>
              <a:t>tweets made on Covid-19 from around the world and predict the sentiment of each of the tweet by classifying them into three categories positive, negative and neutral.</a:t>
            </a:r>
            <a:endParaRPr lang="en-IN" sz="1600" dirty="0">
              <a:solidFill>
                <a:schemeClr val="bg1">
                  <a:lumMod val="75000"/>
                </a:schemeClr>
              </a:solidFill>
              <a:latin typeface="+mn-lt"/>
              <a:cs typeface="Times New Roman" panose="02020603050405020304" pitchFamily="18" charset="0"/>
            </a:endParaRPr>
          </a:p>
        </p:txBody>
      </p:sp>
      <p:pic>
        <p:nvPicPr>
          <p:cNvPr id="7" name="Picture 6">
            <a:extLst>
              <a:ext uri="{FF2B5EF4-FFF2-40B4-BE49-F238E27FC236}">
                <a16:creationId xmlns:a16="http://schemas.microsoft.com/office/drawing/2014/main" id="{1746067B-A939-4BC3-AA38-B8836D61431C}"/>
              </a:ext>
            </a:extLst>
          </p:cNvPr>
          <p:cNvPicPr>
            <a:picLocks noChangeAspect="1"/>
          </p:cNvPicPr>
          <p:nvPr/>
        </p:nvPicPr>
        <p:blipFill>
          <a:blip r:embed="rId2"/>
          <a:stretch>
            <a:fillRect/>
          </a:stretch>
        </p:blipFill>
        <p:spPr>
          <a:xfrm>
            <a:off x="6526526" y="1871954"/>
            <a:ext cx="2184475" cy="2184475"/>
          </a:xfrm>
          <a:prstGeom prst="rect">
            <a:avLst/>
          </a:prstGeom>
        </p:spPr>
      </p:pic>
    </p:spTree>
    <p:extLst>
      <p:ext uri="{BB962C8B-B14F-4D97-AF65-F5344CB8AC3E}">
        <p14:creationId xmlns:p14="http://schemas.microsoft.com/office/powerpoint/2010/main" val="6178191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493498-21AA-46F8-9761-DE04FCE6F7D4}"/>
              </a:ext>
            </a:extLst>
          </p:cNvPr>
          <p:cNvSpPr>
            <a:spLocks noGrp="1"/>
          </p:cNvSpPr>
          <p:nvPr>
            <p:ph type="title"/>
          </p:nvPr>
        </p:nvSpPr>
        <p:spPr>
          <a:xfrm>
            <a:off x="311700" y="370380"/>
            <a:ext cx="8520600" cy="572700"/>
          </a:xfrm>
        </p:spPr>
        <p:txBody>
          <a:bodyPr/>
          <a:lstStyle/>
          <a:p>
            <a:pPr algn="ctr"/>
            <a:r>
              <a:rPr lang="en-US" sz="3200" b="1" dirty="0">
                <a:latin typeface="+mj-lt"/>
                <a:cs typeface="Times New Roman" panose="02020603050405020304" pitchFamily="18" charset="0"/>
              </a:rPr>
              <a:t>OBJECTIVE</a:t>
            </a:r>
            <a:endParaRPr lang="en-IN" sz="3200" b="1" dirty="0">
              <a:latin typeface="+mj-lt"/>
              <a:cs typeface="Times New Roman" panose="02020603050405020304" pitchFamily="18" charset="0"/>
            </a:endParaRPr>
          </a:p>
        </p:txBody>
      </p:sp>
      <p:sp>
        <p:nvSpPr>
          <p:cNvPr id="3" name="Text Placeholder 2">
            <a:extLst>
              <a:ext uri="{FF2B5EF4-FFF2-40B4-BE49-F238E27FC236}">
                <a16:creationId xmlns:a16="http://schemas.microsoft.com/office/drawing/2014/main" id="{1A0C2ADA-51E9-4AA6-896A-5C3B9E6D0CFC}"/>
              </a:ext>
            </a:extLst>
          </p:cNvPr>
          <p:cNvSpPr>
            <a:spLocks noGrp="1"/>
          </p:cNvSpPr>
          <p:nvPr>
            <p:ph type="body" idx="1"/>
          </p:nvPr>
        </p:nvSpPr>
        <p:spPr/>
        <p:txBody>
          <a:bodyPr/>
          <a:lstStyle/>
          <a:p>
            <a:pPr marL="114300" indent="0" algn="just">
              <a:buNone/>
            </a:pPr>
            <a:r>
              <a:rPr lang="en-US" sz="2400" dirty="0">
                <a:solidFill>
                  <a:schemeClr val="bg1">
                    <a:lumMod val="75000"/>
                  </a:schemeClr>
                </a:solidFill>
                <a:latin typeface="Times New Roman" panose="02020603050405020304" pitchFamily="18" charset="0"/>
                <a:cs typeface="Times New Roman" panose="02020603050405020304" pitchFamily="18" charset="0"/>
              </a:rPr>
              <a:t>Analyze the tweets regarding COVID 19 and get insights regarding people’s sentiment.</a:t>
            </a:r>
          </a:p>
          <a:p>
            <a:pPr marL="114300" indent="0" algn="just">
              <a:buNone/>
            </a:pPr>
            <a:r>
              <a:rPr lang="en-US" sz="2400" dirty="0">
                <a:solidFill>
                  <a:schemeClr val="bg1">
                    <a:lumMod val="75000"/>
                  </a:schemeClr>
                </a:solidFill>
                <a:latin typeface="Times New Roman" panose="02020603050405020304" pitchFamily="18" charset="0"/>
                <a:cs typeface="Times New Roman" panose="02020603050405020304" pitchFamily="18" charset="0"/>
              </a:rPr>
              <a:t>T</a:t>
            </a:r>
            <a:r>
              <a:rPr lang="en-US" sz="2400" b="0" i="0" dirty="0">
                <a:solidFill>
                  <a:schemeClr val="bg1">
                    <a:lumMod val="75000"/>
                  </a:schemeClr>
                </a:solidFill>
                <a:effectLst/>
                <a:latin typeface="Times New Roman" panose="02020603050405020304" pitchFamily="18" charset="0"/>
                <a:cs typeface="Times New Roman" panose="02020603050405020304" pitchFamily="18" charset="0"/>
              </a:rPr>
              <a:t>o build classification models to predict the sentiment of COVID-19 tweets</a:t>
            </a:r>
            <a:r>
              <a:rPr lang="en-US" sz="2400" dirty="0">
                <a:solidFill>
                  <a:schemeClr val="bg1">
                    <a:lumMod val="75000"/>
                  </a:schemeClr>
                </a:solidFill>
                <a:latin typeface="Times New Roman" panose="02020603050405020304" pitchFamily="18" charset="0"/>
                <a:cs typeface="Times New Roman" panose="02020603050405020304" pitchFamily="18" charset="0"/>
              </a:rPr>
              <a:t> which </a:t>
            </a:r>
            <a:r>
              <a:rPr lang="en-US" sz="2400" b="0" i="0" dirty="0">
                <a:solidFill>
                  <a:schemeClr val="bg1">
                    <a:lumMod val="75000"/>
                  </a:schemeClr>
                </a:solidFill>
                <a:effectLst/>
                <a:latin typeface="Times New Roman" panose="02020603050405020304" pitchFamily="18" charset="0"/>
                <a:cs typeface="Times New Roman" panose="02020603050405020304" pitchFamily="18" charset="0"/>
              </a:rPr>
              <a:t>have been pulled from Twitter.</a:t>
            </a:r>
            <a:endParaRPr lang="en-IN" sz="2400" dirty="0">
              <a:solidFill>
                <a:schemeClr val="bg1">
                  <a:lumMod val="75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523436BE-1B9B-45DC-9267-029AF14C79C6}"/>
              </a:ext>
            </a:extLst>
          </p:cNvPr>
          <p:cNvPicPr>
            <a:picLocks noChangeAspect="1"/>
          </p:cNvPicPr>
          <p:nvPr/>
        </p:nvPicPr>
        <p:blipFill>
          <a:blip r:embed="rId2"/>
          <a:srcRect/>
          <a:stretch/>
        </p:blipFill>
        <p:spPr>
          <a:xfrm>
            <a:off x="3644306" y="3098398"/>
            <a:ext cx="1855388" cy="1785254"/>
          </a:xfrm>
          <a:prstGeom prst="rect">
            <a:avLst/>
          </a:prstGeom>
        </p:spPr>
      </p:pic>
    </p:spTree>
    <p:extLst>
      <p:ext uri="{BB962C8B-B14F-4D97-AF65-F5344CB8AC3E}">
        <p14:creationId xmlns:p14="http://schemas.microsoft.com/office/powerpoint/2010/main" val="18910987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F9185-B4C3-421D-B65F-B606B8EDE2E7}"/>
              </a:ext>
            </a:extLst>
          </p:cNvPr>
          <p:cNvSpPr>
            <a:spLocks noGrp="1"/>
          </p:cNvSpPr>
          <p:nvPr>
            <p:ph type="title"/>
          </p:nvPr>
        </p:nvSpPr>
        <p:spPr>
          <a:xfrm>
            <a:off x="311700" y="158675"/>
            <a:ext cx="8520600" cy="572700"/>
          </a:xfrm>
        </p:spPr>
        <p:txBody>
          <a:bodyPr/>
          <a:lstStyle/>
          <a:p>
            <a:pPr algn="ctr"/>
            <a:r>
              <a:rPr lang="en-US" sz="3200" b="1" dirty="0">
                <a:latin typeface="+mj-lt"/>
              </a:rPr>
              <a:t>STEPS INVOLVED</a:t>
            </a:r>
            <a:endParaRPr lang="en-IN" sz="3200" b="1" dirty="0">
              <a:latin typeface="+mj-lt"/>
            </a:endParaRPr>
          </a:p>
        </p:txBody>
      </p:sp>
      <p:pic>
        <p:nvPicPr>
          <p:cNvPr id="4" name="Picture 3"/>
          <p:cNvPicPr>
            <a:picLocks noChangeAspect="1"/>
          </p:cNvPicPr>
          <p:nvPr/>
        </p:nvPicPr>
        <p:blipFill>
          <a:blip r:embed="rId2"/>
          <a:stretch>
            <a:fillRect/>
          </a:stretch>
        </p:blipFill>
        <p:spPr>
          <a:xfrm>
            <a:off x="612305" y="1068735"/>
            <a:ext cx="7919390" cy="3609145"/>
          </a:xfrm>
          <a:prstGeom prst="rect">
            <a:avLst/>
          </a:prstGeom>
        </p:spPr>
      </p:pic>
    </p:spTree>
    <p:extLst>
      <p:ext uri="{BB962C8B-B14F-4D97-AF65-F5344CB8AC3E}">
        <p14:creationId xmlns:p14="http://schemas.microsoft.com/office/powerpoint/2010/main" val="18502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163B53-60A1-497F-B8FC-A4AA39DD0031}"/>
              </a:ext>
            </a:extLst>
          </p:cNvPr>
          <p:cNvSpPr>
            <a:spLocks noGrp="1"/>
          </p:cNvSpPr>
          <p:nvPr>
            <p:ph type="title"/>
          </p:nvPr>
        </p:nvSpPr>
        <p:spPr>
          <a:xfrm>
            <a:off x="311700" y="212020"/>
            <a:ext cx="8520600" cy="572700"/>
          </a:xfrm>
        </p:spPr>
        <p:txBody>
          <a:bodyPr/>
          <a:lstStyle/>
          <a:p>
            <a:pPr algn="ctr"/>
            <a:r>
              <a:rPr lang="en-IN" sz="3200" b="1" dirty="0"/>
              <a:t>DEFINING THE VARIABLES</a:t>
            </a:r>
          </a:p>
        </p:txBody>
      </p:sp>
      <p:sp>
        <p:nvSpPr>
          <p:cNvPr id="9" name="Text Placeholder 8">
            <a:extLst>
              <a:ext uri="{FF2B5EF4-FFF2-40B4-BE49-F238E27FC236}">
                <a16:creationId xmlns:a16="http://schemas.microsoft.com/office/drawing/2014/main" id="{347E6E56-3635-4BFD-81B5-E066E83FF582}"/>
              </a:ext>
            </a:extLst>
          </p:cNvPr>
          <p:cNvSpPr>
            <a:spLocks noGrp="1"/>
          </p:cNvSpPr>
          <p:nvPr>
            <p:ph type="body" idx="1"/>
          </p:nvPr>
        </p:nvSpPr>
        <p:spPr>
          <a:xfrm>
            <a:off x="3843296" y="1385647"/>
            <a:ext cx="5107074" cy="3416400"/>
          </a:xfrm>
        </p:spPr>
        <p:txBody>
          <a:bodyPr/>
          <a:lstStyle/>
          <a:p>
            <a:pPr>
              <a:buClrTx/>
            </a:pPr>
            <a:r>
              <a:rPr lang="en-IN" sz="1600" dirty="0">
                <a:solidFill>
                  <a:schemeClr val="bg1">
                    <a:lumMod val="75000"/>
                  </a:schemeClr>
                </a:solidFill>
              </a:rPr>
              <a:t>Username : The username of the person on twitter</a:t>
            </a:r>
          </a:p>
          <a:p>
            <a:pPr>
              <a:buClrTx/>
            </a:pPr>
            <a:r>
              <a:rPr lang="en-IN" sz="1600" dirty="0">
                <a:solidFill>
                  <a:schemeClr val="bg1">
                    <a:lumMod val="75000"/>
                  </a:schemeClr>
                </a:solidFill>
              </a:rPr>
              <a:t>Screenname : The screenname of the person on twitter</a:t>
            </a:r>
          </a:p>
          <a:p>
            <a:pPr>
              <a:buClrTx/>
            </a:pPr>
            <a:r>
              <a:rPr lang="en-IN" sz="1600" dirty="0">
                <a:solidFill>
                  <a:schemeClr val="bg1">
                    <a:lumMod val="75000"/>
                  </a:schemeClr>
                </a:solidFill>
              </a:rPr>
              <a:t>Location : The location from where the tweet was tweeted</a:t>
            </a:r>
          </a:p>
          <a:p>
            <a:pPr>
              <a:buClrTx/>
            </a:pPr>
            <a:r>
              <a:rPr lang="en-IN" sz="1600" dirty="0">
                <a:solidFill>
                  <a:schemeClr val="bg1">
                    <a:lumMod val="75000"/>
                  </a:schemeClr>
                </a:solidFill>
              </a:rPr>
              <a:t>TweetAt : The date of the tweet</a:t>
            </a:r>
          </a:p>
          <a:p>
            <a:pPr>
              <a:buClrTx/>
            </a:pPr>
            <a:r>
              <a:rPr lang="en-IN" sz="1600" dirty="0">
                <a:solidFill>
                  <a:schemeClr val="bg1">
                    <a:lumMod val="75000"/>
                  </a:schemeClr>
                </a:solidFill>
              </a:rPr>
              <a:t>OriginalTweet : The tweet itself unfiltered</a:t>
            </a:r>
          </a:p>
          <a:p>
            <a:pPr>
              <a:buClrTx/>
            </a:pPr>
            <a:r>
              <a:rPr lang="en-IN" sz="1600" dirty="0">
                <a:solidFill>
                  <a:schemeClr val="bg1">
                    <a:lumMod val="75000"/>
                  </a:schemeClr>
                </a:solidFill>
              </a:rPr>
              <a:t>Sentiment : The sentiment of the tweet our target variable</a:t>
            </a:r>
          </a:p>
        </p:txBody>
      </p:sp>
      <p:sp>
        <p:nvSpPr>
          <p:cNvPr id="2" name="TextBox 1">
            <a:extLst>
              <a:ext uri="{FF2B5EF4-FFF2-40B4-BE49-F238E27FC236}">
                <a16:creationId xmlns:a16="http://schemas.microsoft.com/office/drawing/2014/main" id="{EBE840A1-9D9C-4893-8894-FF43AC933128}"/>
              </a:ext>
            </a:extLst>
          </p:cNvPr>
          <p:cNvSpPr txBox="1"/>
          <p:nvPr/>
        </p:nvSpPr>
        <p:spPr>
          <a:xfrm>
            <a:off x="4205711" y="965234"/>
            <a:ext cx="4147289" cy="369332"/>
          </a:xfrm>
          <a:prstGeom prst="rect">
            <a:avLst/>
          </a:prstGeom>
          <a:noFill/>
        </p:spPr>
        <p:txBody>
          <a:bodyPr wrap="none" rtlCol="0">
            <a:spAutoFit/>
          </a:bodyPr>
          <a:lstStyle/>
          <a:p>
            <a:r>
              <a:rPr lang="en-US" sz="1800" b="0" i="0" u="none" strike="noStrike" dirty="0">
                <a:solidFill>
                  <a:schemeClr val="bg1">
                    <a:lumMod val="50000"/>
                  </a:schemeClr>
                </a:solidFill>
                <a:effectLst/>
                <a:latin typeface="+mj-lt"/>
              </a:rPr>
              <a:t>The shape of the dataset is (41157, 6).</a:t>
            </a:r>
            <a:endParaRPr lang="en-IN" dirty="0">
              <a:solidFill>
                <a:schemeClr val="bg1">
                  <a:lumMod val="50000"/>
                </a:schemeClr>
              </a:solidFill>
              <a:latin typeface="+mj-lt"/>
            </a:endParaRPr>
          </a:p>
        </p:txBody>
      </p:sp>
      <p:sp>
        <p:nvSpPr>
          <p:cNvPr id="4" name="TextBox 3">
            <a:extLst>
              <a:ext uri="{FF2B5EF4-FFF2-40B4-BE49-F238E27FC236}">
                <a16:creationId xmlns:a16="http://schemas.microsoft.com/office/drawing/2014/main" id="{0911B75D-044D-40EE-B9B2-E3FB915514EB}"/>
              </a:ext>
            </a:extLst>
          </p:cNvPr>
          <p:cNvSpPr txBox="1"/>
          <p:nvPr/>
        </p:nvSpPr>
        <p:spPr>
          <a:xfrm>
            <a:off x="4277638" y="4432715"/>
            <a:ext cx="3717684" cy="369332"/>
          </a:xfrm>
          <a:prstGeom prst="rect">
            <a:avLst/>
          </a:prstGeom>
          <a:noFill/>
        </p:spPr>
        <p:txBody>
          <a:bodyPr wrap="none" rtlCol="0">
            <a:spAutoFit/>
          </a:bodyPr>
          <a:lstStyle/>
          <a:p>
            <a:r>
              <a:rPr lang="en-US" sz="1800" b="0" i="0" u="none" strike="noStrike" dirty="0">
                <a:solidFill>
                  <a:schemeClr val="bg1">
                    <a:lumMod val="50000"/>
                  </a:schemeClr>
                </a:solidFill>
                <a:effectLst/>
                <a:latin typeface="+mj-lt"/>
              </a:rPr>
              <a:t>The target variable is </a:t>
            </a:r>
            <a:r>
              <a:rPr lang="en-US" sz="1800" b="1" i="0" u="none" strike="noStrike" dirty="0">
                <a:solidFill>
                  <a:schemeClr val="bg1">
                    <a:lumMod val="50000"/>
                  </a:schemeClr>
                </a:solidFill>
                <a:effectLst/>
                <a:latin typeface="+mj-lt"/>
              </a:rPr>
              <a:t>‘Sentiment</a:t>
            </a:r>
            <a:r>
              <a:rPr lang="en-US" sz="1800" b="1" i="0" u="none" strike="noStrike" dirty="0">
                <a:solidFill>
                  <a:srgbClr val="002060"/>
                </a:solidFill>
                <a:effectLst/>
                <a:latin typeface="Times New Roman" panose="02020603050405020304" pitchFamily="18" charset="0"/>
              </a:rPr>
              <a:t>’.</a:t>
            </a:r>
            <a:endParaRPr lang="en-IN" dirty="0"/>
          </a:p>
        </p:txBody>
      </p:sp>
      <p:pic>
        <p:nvPicPr>
          <p:cNvPr id="3" name="Picture 2"/>
          <p:cNvPicPr>
            <a:picLocks noChangeAspect="1"/>
          </p:cNvPicPr>
          <p:nvPr/>
        </p:nvPicPr>
        <p:blipFill>
          <a:blip r:embed="rId2"/>
          <a:stretch>
            <a:fillRect/>
          </a:stretch>
        </p:blipFill>
        <p:spPr>
          <a:xfrm>
            <a:off x="425669" y="1930454"/>
            <a:ext cx="3417627" cy="1772466"/>
          </a:xfrm>
          <a:prstGeom prst="rect">
            <a:avLst/>
          </a:prstGeom>
        </p:spPr>
      </p:pic>
    </p:spTree>
    <p:extLst>
      <p:ext uri="{BB962C8B-B14F-4D97-AF65-F5344CB8AC3E}">
        <p14:creationId xmlns:p14="http://schemas.microsoft.com/office/powerpoint/2010/main" val="287011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90BF7A-EC7F-4252-9730-5C59E43A9E98}"/>
              </a:ext>
            </a:extLst>
          </p:cNvPr>
          <p:cNvSpPr>
            <a:spLocks noGrp="1"/>
          </p:cNvSpPr>
          <p:nvPr>
            <p:ph type="title"/>
          </p:nvPr>
        </p:nvSpPr>
        <p:spPr>
          <a:xfrm>
            <a:off x="311700" y="195134"/>
            <a:ext cx="8520600" cy="572700"/>
          </a:xfrm>
        </p:spPr>
        <p:txBody>
          <a:bodyPr/>
          <a:lstStyle/>
          <a:p>
            <a:pPr algn="ctr"/>
            <a:r>
              <a:rPr lang="en-IN" sz="3200" b="1" dirty="0"/>
              <a:t>TARGET VARIABLE STUDY</a:t>
            </a:r>
          </a:p>
        </p:txBody>
      </p:sp>
      <p:pic>
        <p:nvPicPr>
          <p:cNvPr id="2050" name="Picture 2">
            <a:extLst>
              <a:ext uri="{FF2B5EF4-FFF2-40B4-BE49-F238E27FC236}">
                <a16:creationId xmlns:a16="http://schemas.microsoft.com/office/drawing/2014/main" id="{068490EB-C048-43B2-B092-2CF7E8128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92" y="1185891"/>
            <a:ext cx="3545925" cy="33271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5CD10D-5934-44DB-ADE7-9CFB9F1AAD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731" y="1114534"/>
            <a:ext cx="3600563" cy="3469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158155"/>
      </p:ext>
    </p:extLst>
  </p:cSld>
  <p:clrMapOvr>
    <a:masterClrMapping/>
  </p:clrMapOvr>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9497</TotalTime>
  <Words>1004</Words>
  <Application>Microsoft Office PowerPoint</Application>
  <PresentationFormat>On-screen Show (16:9)</PresentationFormat>
  <Paragraphs>86</Paragraphs>
  <Slides>26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Montserrat SemiBold</vt:lpstr>
      <vt:lpstr>Times New Roman</vt:lpstr>
      <vt:lpstr>Wingdings</vt:lpstr>
      <vt:lpstr>Montserrat</vt:lpstr>
      <vt:lpstr>Simple Light</vt:lpstr>
      <vt:lpstr>PowerPoint Presentation</vt:lpstr>
      <vt:lpstr>                                  COVID 19</vt:lpstr>
      <vt:lpstr>WHAT IS SENTIMENT ANALYSIS </vt:lpstr>
      <vt:lpstr>          TWEET SENTIMENT ANALYSIS</vt:lpstr>
      <vt:lpstr> PROBLEM STATEMENT</vt:lpstr>
      <vt:lpstr>OBJECTIVE</vt:lpstr>
      <vt:lpstr>STEPS INVOLVED</vt:lpstr>
      <vt:lpstr>DEFINING THE VARIABLES</vt:lpstr>
      <vt:lpstr>TARGET VARIABLE STUDY</vt:lpstr>
      <vt:lpstr>DATE ANALYSIS</vt:lpstr>
      <vt:lpstr>Tweets Analysis (Words)</vt:lpstr>
      <vt:lpstr>HASHTAG ANALYSIS</vt:lpstr>
      <vt:lpstr>MOST FREQUENT HASHTAGS  </vt:lpstr>
      <vt:lpstr>TEXT PREPROCESSING</vt:lpstr>
      <vt:lpstr>TWEET WORDCLOUD</vt:lpstr>
      <vt:lpstr>MOST FREQUENT WORDS IN TWEETS</vt:lpstr>
      <vt:lpstr>Task : Classification  Train Set:- (32925,5198) Test Set:- (8232,5198)  </vt:lpstr>
      <vt:lpstr>APPLYING MODEL (BASELINE MODEL)</vt:lpstr>
      <vt:lpstr>Model validation &amp; Selection (Multinomial) </vt:lpstr>
      <vt:lpstr>Model validation &amp; Selection (Multinomial) </vt:lpstr>
      <vt:lpstr>MODEL VALIDATION AND SELECTION (MULTINOMIAL)</vt:lpstr>
      <vt:lpstr>OBSERVATIONS</vt:lpstr>
      <vt:lpstr>LINEAR SVC AFTER CROSS VALIDATION AND  HYPERPARAMETER TUNING</vt:lpstr>
      <vt:lpstr>LINEAR SVC AFTER CROSS VALIDATION AND  HYPERPARAMETER TUNING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Project Title - Play Store App Review Analysis Team members- Indrashis Chakraborty Sourav pandey</dc:title>
  <dc:creator>Administrator</dc:creator>
  <cp:lastModifiedBy>Manjusree K C</cp:lastModifiedBy>
  <cp:revision>201</cp:revision>
  <dcterms:modified xsi:type="dcterms:W3CDTF">2022-02-06T15:32:34Z</dcterms:modified>
</cp:coreProperties>
</file>